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858" r:id="rId3"/>
    <p:sldMasterId id="2147483870" r:id="rId4"/>
  </p:sldMasterIdLst>
  <p:notesMasterIdLst>
    <p:notesMasterId r:id="rId45"/>
  </p:notesMasterIdLst>
  <p:handoutMasterIdLst>
    <p:handoutMasterId r:id="rId46"/>
  </p:handoutMasterIdLst>
  <p:sldIdLst>
    <p:sldId id="259" r:id="rId5"/>
    <p:sldId id="339" r:id="rId6"/>
    <p:sldId id="269" r:id="rId7"/>
    <p:sldId id="270" r:id="rId8"/>
    <p:sldId id="272" r:id="rId9"/>
    <p:sldId id="273" r:id="rId10"/>
    <p:sldId id="274" r:id="rId11"/>
    <p:sldId id="278" r:id="rId12"/>
    <p:sldId id="279" r:id="rId13"/>
    <p:sldId id="282" r:id="rId14"/>
    <p:sldId id="280" r:id="rId15"/>
    <p:sldId id="302" r:id="rId16"/>
    <p:sldId id="281" r:id="rId17"/>
    <p:sldId id="264" r:id="rId18"/>
    <p:sldId id="275" r:id="rId19"/>
    <p:sldId id="276" r:id="rId20"/>
    <p:sldId id="287" r:id="rId21"/>
    <p:sldId id="290" r:id="rId22"/>
    <p:sldId id="320" r:id="rId23"/>
    <p:sldId id="319" r:id="rId24"/>
    <p:sldId id="321" r:id="rId25"/>
    <p:sldId id="322" r:id="rId26"/>
    <p:sldId id="291" r:id="rId27"/>
    <p:sldId id="292" r:id="rId28"/>
    <p:sldId id="295" r:id="rId29"/>
    <p:sldId id="294" r:id="rId30"/>
    <p:sldId id="326" r:id="rId31"/>
    <p:sldId id="328" r:id="rId32"/>
    <p:sldId id="327" r:id="rId33"/>
    <p:sldId id="329" r:id="rId34"/>
    <p:sldId id="330" r:id="rId35"/>
    <p:sldId id="333" r:id="rId36"/>
    <p:sldId id="332" r:id="rId37"/>
    <p:sldId id="331" r:id="rId38"/>
    <p:sldId id="334" r:id="rId39"/>
    <p:sldId id="335" r:id="rId40"/>
    <p:sldId id="338" r:id="rId41"/>
    <p:sldId id="336" r:id="rId42"/>
    <p:sldId id="337" r:id="rId43"/>
    <p:sldId id="265" r:id="rId44"/>
  </p:sldIdLst>
  <p:sldSz cx="9144000" cy="6858000" type="screen4x3"/>
  <p:notesSz cx="6858000" cy="90773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FFFFFF"/>
    <a:srgbClr val="FF99CC"/>
    <a:srgbClr val="6699FF"/>
    <a:srgbClr val="001F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251" autoAdjust="0"/>
  </p:normalViewPr>
  <p:slideViewPr>
    <p:cSldViewPr snapToGrid="0">
      <p:cViewPr>
        <p:scale>
          <a:sx n="71" d="100"/>
          <a:sy n="71" d="100"/>
        </p:scale>
        <p:origin x="-1158" y="-132"/>
      </p:cViewPr>
      <p:guideLst>
        <p:guide orient="horz" pos="2893"/>
        <p:guide orient="horz" pos="313"/>
        <p:guide pos="2880"/>
        <p:guide pos="2152"/>
        <p:guide pos="35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36" tIns="43068" rIns="86136" bIns="43068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36" tIns="43068" rIns="86136" bIns="43068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330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36" tIns="43068" rIns="86136" bIns="43068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330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36" tIns="43068" rIns="86136" bIns="43068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097B2DB3-CB58-8942-B210-60BBCF0D71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698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t" anchorCtr="0" compatLnSpc="1">
            <a:prstTxWarp prst="textNoShape">
              <a:avLst/>
            </a:prstTxWarp>
          </a:bodyPr>
          <a:lstStyle>
            <a:lvl1pPr defTabSz="911225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330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330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8" rIns="91055" bIns="45528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fld id="{3CE4E296-50B5-694F-8D8A-26B7A1C8C0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2140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85870CB-E44F-3345-8505-DCD61E9A2A18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245245-5A43-0341-9F7F-C2142F65A656}" type="slidenum">
              <a:rPr 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95313" y="3406775"/>
            <a:ext cx="7939087" cy="1470025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95313" y="5008563"/>
            <a:ext cx="7939087" cy="1219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861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07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3213" y="609600"/>
            <a:ext cx="2082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609600"/>
            <a:ext cx="6099175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152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8" y="609600"/>
            <a:ext cx="8334375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1638" y="1600200"/>
            <a:ext cx="8329612" cy="48768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3369770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3043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6442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2156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600200"/>
            <a:ext cx="4087812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89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100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4163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6091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671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285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95108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05817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306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3213" y="609600"/>
            <a:ext cx="2082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609600"/>
            <a:ext cx="6099175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1507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aster_image0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0549"/>
            <a:ext cx="7772400" cy="1831965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89738"/>
            <a:ext cx="6400800" cy="14042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6976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112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54528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600200"/>
            <a:ext cx="4087812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89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1066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16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664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640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7664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640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6989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22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1383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5459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54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9254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459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34173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37517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55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3213" y="609600"/>
            <a:ext cx="2082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609600"/>
            <a:ext cx="6099175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636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move_forwa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77813"/>
            <a:ext cx="2760663" cy="849312"/>
          </a:xfrm>
          <a:prstGeom prst="rect">
            <a:avLst/>
          </a:prstGeom>
          <a:noFill/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009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28625" y="1758950"/>
            <a:ext cx="5453063" cy="2208213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0103" name="Rectangle 71"/>
          <p:cNvSpPr>
            <a:spLocks noGrp="1" noChangeArrowheads="1"/>
          </p:cNvSpPr>
          <p:nvPr>
            <p:ph type="subTitle" idx="1"/>
          </p:nvPr>
        </p:nvSpPr>
        <p:spPr>
          <a:xfrm>
            <a:off x="428625" y="4035425"/>
            <a:ext cx="5453063" cy="235108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grpSp>
        <p:nvGrpSpPr>
          <p:cNvPr id="300203" name="Group 171"/>
          <p:cNvGrpSpPr>
            <a:grpSpLocks/>
          </p:cNvGrpSpPr>
          <p:nvPr/>
        </p:nvGrpSpPr>
        <p:grpSpPr bwMode="auto">
          <a:xfrm>
            <a:off x="363538" y="293688"/>
            <a:ext cx="3805237" cy="1062037"/>
            <a:chOff x="229" y="185"/>
            <a:chExt cx="2397" cy="669"/>
          </a:xfrm>
        </p:grpSpPr>
        <p:sp>
          <p:nvSpPr>
            <p:cNvPr id="300154" name="AutoShape 122"/>
            <p:cNvSpPr>
              <a:spLocks noChangeAspect="1" noChangeArrowheads="1" noTextEdit="1"/>
            </p:cNvSpPr>
            <p:nvPr/>
          </p:nvSpPr>
          <p:spPr bwMode="auto">
            <a:xfrm>
              <a:off x="229" y="185"/>
              <a:ext cx="2397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55" name="Freeform 123"/>
            <p:cNvSpPr>
              <a:spLocks noEditPoints="1"/>
            </p:cNvSpPr>
            <p:nvPr/>
          </p:nvSpPr>
          <p:spPr bwMode="auto">
            <a:xfrm>
              <a:off x="232" y="284"/>
              <a:ext cx="220" cy="341"/>
            </a:xfrm>
            <a:custGeom>
              <a:avLst/>
              <a:gdLst>
                <a:gd name="T0" fmla="*/ 0 w 114"/>
                <a:gd name="T1" fmla="*/ 0 h 178"/>
                <a:gd name="T2" fmla="*/ 39 w 114"/>
                <a:gd name="T3" fmla="*/ 0 h 178"/>
                <a:gd name="T4" fmla="*/ 114 w 114"/>
                <a:gd name="T5" fmla="*/ 88 h 178"/>
                <a:gd name="T6" fmla="*/ 88 w 114"/>
                <a:gd name="T7" fmla="*/ 166 h 178"/>
                <a:gd name="T8" fmla="*/ 43 w 114"/>
                <a:gd name="T9" fmla="*/ 178 h 178"/>
                <a:gd name="T10" fmla="*/ 0 w 114"/>
                <a:gd name="T11" fmla="*/ 178 h 178"/>
                <a:gd name="T12" fmla="*/ 0 w 114"/>
                <a:gd name="T13" fmla="*/ 0 h 178"/>
                <a:gd name="T14" fmla="*/ 36 w 114"/>
                <a:gd name="T15" fmla="*/ 147 h 178"/>
                <a:gd name="T16" fmla="*/ 42 w 114"/>
                <a:gd name="T17" fmla="*/ 147 h 178"/>
                <a:gd name="T18" fmla="*/ 76 w 114"/>
                <a:gd name="T19" fmla="*/ 87 h 178"/>
                <a:gd name="T20" fmla="*/ 42 w 114"/>
                <a:gd name="T21" fmla="*/ 30 h 178"/>
                <a:gd name="T22" fmla="*/ 36 w 114"/>
                <a:gd name="T23" fmla="*/ 30 h 178"/>
                <a:gd name="T24" fmla="*/ 36 w 114"/>
                <a:gd name="T25" fmla="*/ 14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78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64" y="0"/>
                    <a:pt x="114" y="0"/>
                    <a:pt x="114" y="88"/>
                  </a:cubicBezTo>
                  <a:cubicBezTo>
                    <a:pt x="114" y="121"/>
                    <a:pt x="105" y="151"/>
                    <a:pt x="88" y="166"/>
                  </a:cubicBezTo>
                  <a:cubicBezTo>
                    <a:pt x="73" y="178"/>
                    <a:pt x="56" y="178"/>
                    <a:pt x="43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  <a:moveTo>
                    <a:pt x="36" y="147"/>
                  </a:moveTo>
                  <a:cubicBezTo>
                    <a:pt x="42" y="147"/>
                    <a:pt x="42" y="147"/>
                    <a:pt x="42" y="147"/>
                  </a:cubicBezTo>
                  <a:cubicBezTo>
                    <a:pt x="56" y="147"/>
                    <a:pt x="76" y="145"/>
                    <a:pt x="76" y="87"/>
                  </a:cubicBezTo>
                  <a:cubicBezTo>
                    <a:pt x="76" y="32"/>
                    <a:pt x="57" y="30"/>
                    <a:pt x="42" y="30"/>
                  </a:cubicBezTo>
                  <a:cubicBezTo>
                    <a:pt x="36" y="30"/>
                    <a:pt x="36" y="30"/>
                    <a:pt x="36" y="30"/>
                  </a:cubicBezTo>
                  <a:lnTo>
                    <a:pt x="36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56" name="Freeform 124"/>
            <p:cNvSpPr>
              <a:spLocks noEditPoints="1"/>
            </p:cNvSpPr>
            <p:nvPr/>
          </p:nvSpPr>
          <p:spPr bwMode="auto">
            <a:xfrm>
              <a:off x="487" y="281"/>
              <a:ext cx="64" cy="344"/>
            </a:xfrm>
            <a:custGeom>
              <a:avLst/>
              <a:gdLst>
                <a:gd name="T0" fmla="*/ 0 w 38"/>
                <a:gd name="T1" fmla="*/ 41 h 202"/>
                <a:gd name="T2" fmla="*/ 0 w 38"/>
                <a:gd name="T3" fmla="*/ 0 h 202"/>
                <a:gd name="T4" fmla="*/ 38 w 38"/>
                <a:gd name="T5" fmla="*/ 0 h 202"/>
                <a:gd name="T6" fmla="*/ 38 w 38"/>
                <a:gd name="T7" fmla="*/ 41 h 202"/>
                <a:gd name="T8" fmla="*/ 0 w 38"/>
                <a:gd name="T9" fmla="*/ 41 h 202"/>
                <a:gd name="T10" fmla="*/ 38 w 38"/>
                <a:gd name="T11" fmla="*/ 53 h 202"/>
                <a:gd name="T12" fmla="*/ 38 w 38"/>
                <a:gd name="T13" fmla="*/ 202 h 202"/>
                <a:gd name="T14" fmla="*/ 1 w 38"/>
                <a:gd name="T15" fmla="*/ 202 h 202"/>
                <a:gd name="T16" fmla="*/ 1 w 38"/>
                <a:gd name="T17" fmla="*/ 53 h 202"/>
                <a:gd name="T18" fmla="*/ 38 w 38"/>
                <a:gd name="T19" fmla="*/ 5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02">
                  <a:moveTo>
                    <a:pt x="0" y="41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41"/>
                  </a:lnTo>
                  <a:lnTo>
                    <a:pt x="0" y="41"/>
                  </a:lnTo>
                  <a:close/>
                  <a:moveTo>
                    <a:pt x="38" y="53"/>
                  </a:moveTo>
                  <a:lnTo>
                    <a:pt x="38" y="202"/>
                  </a:lnTo>
                  <a:lnTo>
                    <a:pt x="1" y="202"/>
                  </a:lnTo>
                  <a:lnTo>
                    <a:pt x="1" y="53"/>
                  </a:lnTo>
                  <a:lnTo>
                    <a:pt x="38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57" name="Freeform 125"/>
            <p:cNvSpPr>
              <a:spLocks/>
            </p:cNvSpPr>
            <p:nvPr/>
          </p:nvSpPr>
          <p:spPr bwMode="auto">
            <a:xfrm>
              <a:off x="592" y="366"/>
              <a:ext cx="284" cy="259"/>
            </a:xfrm>
            <a:custGeom>
              <a:avLst/>
              <a:gdLst>
                <a:gd name="T0" fmla="*/ 0 w 148"/>
                <a:gd name="T1" fmla="*/ 3 h 135"/>
                <a:gd name="T2" fmla="*/ 32 w 148"/>
                <a:gd name="T3" fmla="*/ 3 h 135"/>
                <a:gd name="T4" fmla="*/ 32 w 148"/>
                <a:gd name="T5" fmla="*/ 21 h 135"/>
                <a:gd name="T6" fmla="*/ 61 w 148"/>
                <a:gd name="T7" fmla="*/ 0 h 135"/>
                <a:gd name="T8" fmla="*/ 87 w 148"/>
                <a:gd name="T9" fmla="*/ 21 h 135"/>
                <a:gd name="T10" fmla="*/ 117 w 148"/>
                <a:gd name="T11" fmla="*/ 0 h 135"/>
                <a:gd name="T12" fmla="*/ 148 w 148"/>
                <a:gd name="T13" fmla="*/ 49 h 135"/>
                <a:gd name="T14" fmla="*/ 148 w 148"/>
                <a:gd name="T15" fmla="*/ 135 h 135"/>
                <a:gd name="T16" fmla="*/ 114 w 148"/>
                <a:gd name="T17" fmla="*/ 135 h 135"/>
                <a:gd name="T18" fmla="*/ 114 w 148"/>
                <a:gd name="T19" fmla="*/ 52 h 135"/>
                <a:gd name="T20" fmla="*/ 104 w 148"/>
                <a:gd name="T21" fmla="*/ 29 h 135"/>
                <a:gd name="T22" fmla="*/ 91 w 148"/>
                <a:gd name="T23" fmla="*/ 58 h 135"/>
                <a:gd name="T24" fmla="*/ 91 w 148"/>
                <a:gd name="T25" fmla="*/ 135 h 135"/>
                <a:gd name="T26" fmla="*/ 57 w 148"/>
                <a:gd name="T27" fmla="*/ 135 h 135"/>
                <a:gd name="T28" fmla="*/ 57 w 148"/>
                <a:gd name="T29" fmla="*/ 52 h 135"/>
                <a:gd name="T30" fmla="*/ 47 w 148"/>
                <a:gd name="T31" fmla="*/ 29 h 135"/>
                <a:gd name="T32" fmla="*/ 34 w 148"/>
                <a:gd name="T33" fmla="*/ 58 h 135"/>
                <a:gd name="T34" fmla="*/ 34 w 148"/>
                <a:gd name="T35" fmla="*/ 135 h 135"/>
                <a:gd name="T36" fmla="*/ 0 w 148"/>
                <a:gd name="T37" fmla="*/ 135 h 135"/>
                <a:gd name="T38" fmla="*/ 0 w 148"/>
                <a:gd name="T39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35">
                  <a:moveTo>
                    <a:pt x="0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14"/>
                    <a:pt x="41" y="0"/>
                    <a:pt x="61" y="0"/>
                  </a:cubicBezTo>
                  <a:cubicBezTo>
                    <a:pt x="82" y="0"/>
                    <a:pt x="85" y="13"/>
                    <a:pt x="87" y="21"/>
                  </a:cubicBezTo>
                  <a:cubicBezTo>
                    <a:pt x="91" y="12"/>
                    <a:pt x="97" y="0"/>
                    <a:pt x="117" y="0"/>
                  </a:cubicBezTo>
                  <a:cubicBezTo>
                    <a:pt x="148" y="0"/>
                    <a:pt x="148" y="25"/>
                    <a:pt x="148" y="49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37"/>
                    <a:pt x="114" y="29"/>
                    <a:pt x="104" y="29"/>
                  </a:cubicBezTo>
                  <a:cubicBezTo>
                    <a:pt x="91" y="29"/>
                    <a:pt x="91" y="39"/>
                    <a:pt x="91" y="58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57" y="135"/>
                    <a:pt x="57" y="135"/>
                    <a:pt x="57" y="135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7" y="36"/>
                    <a:pt x="57" y="29"/>
                    <a:pt x="47" y="29"/>
                  </a:cubicBezTo>
                  <a:cubicBezTo>
                    <a:pt x="35" y="29"/>
                    <a:pt x="34" y="40"/>
                    <a:pt x="34" y="58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0" y="135"/>
                    <a:pt x="0" y="135"/>
                    <a:pt x="0" y="13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58" name="Freeform 126"/>
            <p:cNvSpPr>
              <a:spLocks noEditPoints="1"/>
            </p:cNvSpPr>
            <p:nvPr/>
          </p:nvSpPr>
          <p:spPr bwMode="auto">
            <a:xfrm>
              <a:off x="905" y="366"/>
              <a:ext cx="189" cy="264"/>
            </a:xfrm>
            <a:custGeom>
              <a:avLst/>
              <a:gdLst>
                <a:gd name="T0" fmla="*/ 35 w 98"/>
                <a:gd name="T1" fmla="*/ 75 h 138"/>
                <a:gd name="T2" fmla="*/ 51 w 98"/>
                <a:gd name="T3" fmla="*/ 112 h 138"/>
                <a:gd name="T4" fmla="*/ 68 w 98"/>
                <a:gd name="T5" fmla="*/ 90 h 138"/>
                <a:gd name="T6" fmla="*/ 98 w 98"/>
                <a:gd name="T7" fmla="*/ 92 h 138"/>
                <a:gd name="T8" fmla="*/ 50 w 98"/>
                <a:gd name="T9" fmla="*/ 138 h 138"/>
                <a:gd name="T10" fmla="*/ 0 w 98"/>
                <a:gd name="T11" fmla="*/ 71 h 138"/>
                <a:gd name="T12" fmla="*/ 9 w 98"/>
                <a:gd name="T13" fmla="*/ 25 h 138"/>
                <a:gd name="T14" fmla="*/ 50 w 98"/>
                <a:gd name="T15" fmla="*/ 0 h 138"/>
                <a:gd name="T16" fmla="*/ 89 w 98"/>
                <a:gd name="T17" fmla="*/ 24 h 138"/>
                <a:gd name="T18" fmla="*/ 98 w 98"/>
                <a:gd name="T19" fmla="*/ 75 h 138"/>
                <a:gd name="T20" fmla="*/ 35 w 98"/>
                <a:gd name="T21" fmla="*/ 75 h 138"/>
                <a:gd name="T22" fmla="*/ 66 w 98"/>
                <a:gd name="T23" fmla="*/ 54 h 138"/>
                <a:gd name="T24" fmla="*/ 51 w 98"/>
                <a:gd name="T25" fmla="*/ 25 h 138"/>
                <a:gd name="T26" fmla="*/ 35 w 98"/>
                <a:gd name="T27" fmla="*/ 54 h 138"/>
                <a:gd name="T28" fmla="*/ 66 w 98"/>
                <a:gd name="T2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138">
                  <a:moveTo>
                    <a:pt x="35" y="75"/>
                  </a:moveTo>
                  <a:cubicBezTo>
                    <a:pt x="34" y="93"/>
                    <a:pt x="34" y="112"/>
                    <a:pt x="51" y="112"/>
                  </a:cubicBezTo>
                  <a:cubicBezTo>
                    <a:pt x="65" y="112"/>
                    <a:pt x="67" y="98"/>
                    <a:pt x="68" y="90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6" y="104"/>
                    <a:pt x="89" y="138"/>
                    <a:pt x="50" y="138"/>
                  </a:cubicBezTo>
                  <a:cubicBezTo>
                    <a:pt x="13" y="138"/>
                    <a:pt x="0" y="106"/>
                    <a:pt x="0" y="71"/>
                  </a:cubicBezTo>
                  <a:cubicBezTo>
                    <a:pt x="0" y="62"/>
                    <a:pt x="1" y="41"/>
                    <a:pt x="9" y="25"/>
                  </a:cubicBezTo>
                  <a:cubicBezTo>
                    <a:pt x="17" y="9"/>
                    <a:pt x="33" y="0"/>
                    <a:pt x="50" y="0"/>
                  </a:cubicBezTo>
                  <a:cubicBezTo>
                    <a:pt x="71" y="0"/>
                    <a:pt x="84" y="13"/>
                    <a:pt x="89" y="24"/>
                  </a:cubicBezTo>
                  <a:cubicBezTo>
                    <a:pt x="98" y="42"/>
                    <a:pt x="98" y="59"/>
                    <a:pt x="98" y="75"/>
                  </a:cubicBezTo>
                  <a:lnTo>
                    <a:pt x="35" y="75"/>
                  </a:lnTo>
                  <a:close/>
                  <a:moveTo>
                    <a:pt x="66" y="54"/>
                  </a:moveTo>
                  <a:cubicBezTo>
                    <a:pt x="67" y="47"/>
                    <a:pt x="67" y="25"/>
                    <a:pt x="51" y="25"/>
                  </a:cubicBezTo>
                  <a:cubicBezTo>
                    <a:pt x="35" y="25"/>
                    <a:pt x="35" y="45"/>
                    <a:pt x="35" y="54"/>
                  </a:cubicBezTo>
                  <a:lnTo>
                    <a:pt x="66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59" name="Freeform 127"/>
            <p:cNvSpPr>
              <a:spLocks/>
            </p:cNvSpPr>
            <p:nvPr/>
          </p:nvSpPr>
          <p:spPr bwMode="auto">
            <a:xfrm>
              <a:off x="1125" y="366"/>
              <a:ext cx="179" cy="259"/>
            </a:xfrm>
            <a:custGeom>
              <a:avLst/>
              <a:gdLst>
                <a:gd name="T0" fmla="*/ 32 w 94"/>
                <a:gd name="T1" fmla="*/ 3 h 135"/>
                <a:gd name="T2" fmla="*/ 32 w 94"/>
                <a:gd name="T3" fmla="*/ 21 h 135"/>
                <a:gd name="T4" fmla="*/ 62 w 94"/>
                <a:gd name="T5" fmla="*/ 0 h 135"/>
                <a:gd name="T6" fmla="*/ 89 w 94"/>
                <a:gd name="T7" fmla="*/ 14 h 135"/>
                <a:gd name="T8" fmla="*/ 94 w 94"/>
                <a:gd name="T9" fmla="*/ 48 h 135"/>
                <a:gd name="T10" fmla="*/ 94 w 94"/>
                <a:gd name="T11" fmla="*/ 135 h 135"/>
                <a:gd name="T12" fmla="*/ 61 w 94"/>
                <a:gd name="T13" fmla="*/ 135 h 135"/>
                <a:gd name="T14" fmla="*/ 61 w 94"/>
                <a:gd name="T15" fmla="*/ 48 h 135"/>
                <a:gd name="T16" fmla="*/ 49 w 94"/>
                <a:gd name="T17" fmla="*/ 29 h 135"/>
                <a:gd name="T18" fmla="*/ 34 w 94"/>
                <a:gd name="T19" fmla="*/ 58 h 135"/>
                <a:gd name="T20" fmla="*/ 34 w 94"/>
                <a:gd name="T21" fmla="*/ 135 h 135"/>
                <a:gd name="T22" fmla="*/ 0 w 94"/>
                <a:gd name="T23" fmla="*/ 135 h 135"/>
                <a:gd name="T24" fmla="*/ 0 w 94"/>
                <a:gd name="T25" fmla="*/ 3 h 135"/>
                <a:gd name="T26" fmla="*/ 32 w 94"/>
                <a:gd name="T27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135">
                  <a:moveTo>
                    <a:pt x="32" y="3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7" y="10"/>
                    <a:pt x="44" y="0"/>
                    <a:pt x="62" y="0"/>
                  </a:cubicBezTo>
                  <a:cubicBezTo>
                    <a:pt x="67" y="0"/>
                    <a:pt x="81" y="0"/>
                    <a:pt x="89" y="14"/>
                  </a:cubicBezTo>
                  <a:cubicBezTo>
                    <a:pt x="94" y="22"/>
                    <a:pt x="94" y="35"/>
                    <a:pt x="94" y="48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37"/>
                    <a:pt x="60" y="29"/>
                    <a:pt x="49" y="29"/>
                  </a:cubicBezTo>
                  <a:cubicBezTo>
                    <a:pt x="34" y="29"/>
                    <a:pt x="34" y="42"/>
                    <a:pt x="34" y="58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0" name="Freeform 128"/>
            <p:cNvSpPr>
              <a:spLocks/>
            </p:cNvSpPr>
            <p:nvPr/>
          </p:nvSpPr>
          <p:spPr bwMode="auto">
            <a:xfrm>
              <a:off x="1328" y="366"/>
              <a:ext cx="177" cy="264"/>
            </a:xfrm>
            <a:custGeom>
              <a:avLst/>
              <a:gdLst>
                <a:gd name="T0" fmla="*/ 64 w 92"/>
                <a:gd name="T1" fmla="*/ 43 h 138"/>
                <a:gd name="T2" fmla="*/ 46 w 92"/>
                <a:gd name="T3" fmla="*/ 25 h 138"/>
                <a:gd name="T4" fmla="*/ 36 w 92"/>
                <a:gd name="T5" fmla="*/ 36 h 138"/>
                <a:gd name="T6" fmla="*/ 56 w 92"/>
                <a:gd name="T7" fmla="*/ 54 h 138"/>
                <a:gd name="T8" fmla="*/ 92 w 92"/>
                <a:gd name="T9" fmla="*/ 95 h 138"/>
                <a:gd name="T10" fmla="*/ 46 w 92"/>
                <a:gd name="T11" fmla="*/ 138 h 138"/>
                <a:gd name="T12" fmla="*/ 0 w 92"/>
                <a:gd name="T13" fmla="*/ 98 h 138"/>
                <a:gd name="T14" fmla="*/ 27 w 92"/>
                <a:gd name="T15" fmla="*/ 94 h 138"/>
                <a:gd name="T16" fmla="*/ 46 w 92"/>
                <a:gd name="T17" fmla="*/ 113 h 138"/>
                <a:gd name="T18" fmla="*/ 60 w 92"/>
                <a:gd name="T19" fmla="*/ 101 h 138"/>
                <a:gd name="T20" fmla="*/ 40 w 92"/>
                <a:gd name="T21" fmla="*/ 84 h 138"/>
                <a:gd name="T22" fmla="*/ 4 w 92"/>
                <a:gd name="T23" fmla="*/ 42 h 138"/>
                <a:gd name="T24" fmla="*/ 47 w 92"/>
                <a:gd name="T25" fmla="*/ 0 h 138"/>
                <a:gd name="T26" fmla="*/ 88 w 92"/>
                <a:gd name="T27" fmla="*/ 35 h 138"/>
                <a:gd name="T28" fmla="*/ 64 w 92"/>
                <a:gd name="T29" fmla="*/ 4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138">
                  <a:moveTo>
                    <a:pt x="64" y="43"/>
                  </a:moveTo>
                  <a:cubicBezTo>
                    <a:pt x="62" y="36"/>
                    <a:pt x="59" y="25"/>
                    <a:pt x="46" y="25"/>
                  </a:cubicBezTo>
                  <a:cubicBezTo>
                    <a:pt x="38" y="25"/>
                    <a:pt x="36" y="31"/>
                    <a:pt x="36" y="36"/>
                  </a:cubicBezTo>
                  <a:cubicBezTo>
                    <a:pt x="36" y="47"/>
                    <a:pt x="42" y="49"/>
                    <a:pt x="56" y="54"/>
                  </a:cubicBezTo>
                  <a:cubicBezTo>
                    <a:pt x="73" y="61"/>
                    <a:pt x="92" y="68"/>
                    <a:pt x="92" y="95"/>
                  </a:cubicBezTo>
                  <a:cubicBezTo>
                    <a:pt x="92" y="114"/>
                    <a:pt x="79" y="138"/>
                    <a:pt x="46" y="138"/>
                  </a:cubicBezTo>
                  <a:cubicBezTo>
                    <a:pt x="6" y="138"/>
                    <a:pt x="2" y="108"/>
                    <a:pt x="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8" y="99"/>
                    <a:pt x="31" y="113"/>
                    <a:pt x="46" y="113"/>
                  </a:cubicBezTo>
                  <a:cubicBezTo>
                    <a:pt x="50" y="113"/>
                    <a:pt x="60" y="113"/>
                    <a:pt x="60" y="101"/>
                  </a:cubicBezTo>
                  <a:cubicBezTo>
                    <a:pt x="60" y="91"/>
                    <a:pt x="52" y="88"/>
                    <a:pt x="40" y="84"/>
                  </a:cubicBezTo>
                  <a:cubicBezTo>
                    <a:pt x="28" y="79"/>
                    <a:pt x="4" y="71"/>
                    <a:pt x="4" y="42"/>
                  </a:cubicBezTo>
                  <a:cubicBezTo>
                    <a:pt x="4" y="14"/>
                    <a:pt x="25" y="0"/>
                    <a:pt x="47" y="0"/>
                  </a:cubicBezTo>
                  <a:cubicBezTo>
                    <a:pt x="67" y="0"/>
                    <a:pt x="84" y="13"/>
                    <a:pt x="88" y="35"/>
                  </a:cubicBezTo>
                  <a:lnTo>
                    <a:pt x="64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1" name="Freeform 129"/>
            <p:cNvSpPr>
              <a:spLocks noEditPoints="1"/>
            </p:cNvSpPr>
            <p:nvPr/>
          </p:nvSpPr>
          <p:spPr bwMode="auto">
            <a:xfrm>
              <a:off x="1529" y="281"/>
              <a:ext cx="65" cy="344"/>
            </a:xfrm>
            <a:custGeom>
              <a:avLst/>
              <a:gdLst>
                <a:gd name="T0" fmla="*/ 0 w 38"/>
                <a:gd name="T1" fmla="*/ 41 h 202"/>
                <a:gd name="T2" fmla="*/ 0 w 38"/>
                <a:gd name="T3" fmla="*/ 0 h 202"/>
                <a:gd name="T4" fmla="*/ 38 w 38"/>
                <a:gd name="T5" fmla="*/ 0 h 202"/>
                <a:gd name="T6" fmla="*/ 38 w 38"/>
                <a:gd name="T7" fmla="*/ 41 h 202"/>
                <a:gd name="T8" fmla="*/ 0 w 38"/>
                <a:gd name="T9" fmla="*/ 41 h 202"/>
                <a:gd name="T10" fmla="*/ 38 w 38"/>
                <a:gd name="T11" fmla="*/ 53 h 202"/>
                <a:gd name="T12" fmla="*/ 38 w 38"/>
                <a:gd name="T13" fmla="*/ 202 h 202"/>
                <a:gd name="T14" fmla="*/ 0 w 38"/>
                <a:gd name="T15" fmla="*/ 202 h 202"/>
                <a:gd name="T16" fmla="*/ 0 w 38"/>
                <a:gd name="T17" fmla="*/ 53 h 202"/>
                <a:gd name="T18" fmla="*/ 38 w 38"/>
                <a:gd name="T19" fmla="*/ 5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02">
                  <a:moveTo>
                    <a:pt x="0" y="41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41"/>
                  </a:lnTo>
                  <a:lnTo>
                    <a:pt x="0" y="41"/>
                  </a:lnTo>
                  <a:close/>
                  <a:moveTo>
                    <a:pt x="38" y="53"/>
                  </a:moveTo>
                  <a:lnTo>
                    <a:pt x="38" y="202"/>
                  </a:lnTo>
                  <a:lnTo>
                    <a:pt x="0" y="202"/>
                  </a:lnTo>
                  <a:lnTo>
                    <a:pt x="0" y="53"/>
                  </a:lnTo>
                  <a:lnTo>
                    <a:pt x="38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2" name="Freeform 130"/>
            <p:cNvSpPr>
              <a:spLocks noEditPoints="1"/>
            </p:cNvSpPr>
            <p:nvPr/>
          </p:nvSpPr>
          <p:spPr bwMode="auto">
            <a:xfrm>
              <a:off x="1625" y="366"/>
              <a:ext cx="189" cy="264"/>
            </a:xfrm>
            <a:custGeom>
              <a:avLst/>
              <a:gdLst>
                <a:gd name="T0" fmla="*/ 98 w 98"/>
                <a:gd name="T1" fmla="*/ 69 h 138"/>
                <a:gd name="T2" fmla="*/ 49 w 98"/>
                <a:gd name="T3" fmla="*/ 138 h 138"/>
                <a:gd name="T4" fmla="*/ 0 w 98"/>
                <a:gd name="T5" fmla="*/ 69 h 138"/>
                <a:gd name="T6" fmla="*/ 49 w 98"/>
                <a:gd name="T7" fmla="*/ 0 h 138"/>
                <a:gd name="T8" fmla="*/ 98 w 98"/>
                <a:gd name="T9" fmla="*/ 69 h 138"/>
                <a:gd name="T10" fmla="*/ 49 w 98"/>
                <a:gd name="T11" fmla="*/ 26 h 138"/>
                <a:gd name="T12" fmla="*/ 35 w 98"/>
                <a:gd name="T13" fmla="*/ 69 h 138"/>
                <a:gd name="T14" fmla="*/ 49 w 98"/>
                <a:gd name="T15" fmla="*/ 112 h 138"/>
                <a:gd name="T16" fmla="*/ 63 w 98"/>
                <a:gd name="T17" fmla="*/ 69 h 138"/>
                <a:gd name="T18" fmla="*/ 49 w 98"/>
                <a:gd name="T19" fmla="*/ 2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38">
                  <a:moveTo>
                    <a:pt x="98" y="69"/>
                  </a:moveTo>
                  <a:cubicBezTo>
                    <a:pt x="98" y="111"/>
                    <a:pt x="84" y="138"/>
                    <a:pt x="49" y="138"/>
                  </a:cubicBezTo>
                  <a:cubicBezTo>
                    <a:pt x="14" y="138"/>
                    <a:pt x="0" y="112"/>
                    <a:pt x="0" y="69"/>
                  </a:cubicBezTo>
                  <a:cubicBezTo>
                    <a:pt x="0" y="28"/>
                    <a:pt x="13" y="0"/>
                    <a:pt x="49" y="0"/>
                  </a:cubicBezTo>
                  <a:cubicBezTo>
                    <a:pt x="85" y="0"/>
                    <a:pt x="98" y="28"/>
                    <a:pt x="98" y="69"/>
                  </a:cubicBezTo>
                  <a:close/>
                  <a:moveTo>
                    <a:pt x="49" y="26"/>
                  </a:moveTo>
                  <a:cubicBezTo>
                    <a:pt x="38" y="26"/>
                    <a:pt x="35" y="37"/>
                    <a:pt x="35" y="69"/>
                  </a:cubicBezTo>
                  <a:cubicBezTo>
                    <a:pt x="35" y="104"/>
                    <a:pt x="39" y="112"/>
                    <a:pt x="49" y="112"/>
                  </a:cubicBezTo>
                  <a:cubicBezTo>
                    <a:pt x="59" y="112"/>
                    <a:pt x="63" y="104"/>
                    <a:pt x="63" y="69"/>
                  </a:cubicBezTo>
                  <a:cubicBezTo>
                    <a:pt x="63" y="35"/>
                    <a:pt x="59" y="26"/>
                    <a:pt x="49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3" name="Freeform 131"/>
            <p:cNvSpPr>
              <a:spLocks/>
            </p:cNvSpPr>
            <p:nvPr/>
          </p:nvSpPr>
          <p:spPr bwMode="auto">
            <a:xfrm>
              <a:off x="1846" y="366"/>
              <a:ext cx="179" cy="259"/>
            </a:xfrm>
            <a:custGeom>
              <a:avLst/>
              <a:gdLst>
                <a:gd name="T0" fmla="*/ 31 w 93"/>
                <a:gd name="T1" fmla="*/ 3 h 135"/>
                <a:gd name="T2" fmla="*/ 31 w 93"/>
                <a:gd name="T3" fmla="*/ 21 h 135"/>
                <a:gd name="T4" fmla="*/ 62 w 93"/>
                <a:gd name="T5" fmla="*/ 0 h 135"/>
                <a:gd name="T6" fmla="*/ 88 w 93"/>
                <a:gd name="T7" fmla="*/ 14 h 135"/>
                <a:gd name="T8" fmla="*/ 93 w 93"/>
                <a:gd name="T9" fmla="*/ 48 h 135"/>
                <a:gd name="T10" fmla="*/ 93 w 93"/>
                <a:gd name="T11" fmla="*/ 135 h 135"/>
                <a:gd name="T12" fmla="*/ 60 w 93"/>
                <a:gd name="T13" fmla="*/ 135 h 135"/>
                <a:gd name="T14" fmla="*/ 60 w 93"/>
                <a:gd name="T15" fmla="*/ 48 h 135"/>
                <a:gd name="T16" fmla="*/ 48 w 93"/>
                <a:gd name="T17" fmla="*/ 29 h 135"/>
                <a:gd name="T18" fmla="*/ 33 w 93"/>
                <a:gd name="T19" fmla="*/ 58 h 135"/>
                <a:gd name="T20" fmla="*/ 33 w 93"/>
                <a:gd name="T21" fmla="*/ 135 h 135"/>
                <a:gd name="T22" fmla="*/ 0 w 93"/>
                <a:gd name="T23" fmla="*/ 135 h 135"/>
                <a:gd name="T24" fmla="*/ 0 w 93"/>
                <a:gd name="T25" fmla="*/ 3 h 135"/>
                <a:gd name="T26" fmla="*/ 31 w 93"/>
                <a:gd name="T27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135">
                  <a:moveTo>
                    <a:pt x="31" y="3"/>
                  </a:moveTo>
                  <a:cubicBezTo>
                    <a:pt x="31" y="21"/>
                    <a:pt x="31" y="21"/>
                    <a:pt x="31" y="21"/>
                  </a:cubicBezTo>
                  <a:cubicBezTo>
                    <a:pt x="36" y="10"/>
                    <a:pt x="43" y="0"/>
                    <a:pt x="62" y="0"/>
                  </a:cubicBezTo>
                  <a:cubicBezTo>
                    <a:pt x="66" y="0"/>
                    <a:pt x="80" y="0"/>
                    <a:pt x="88" y="14"/>
                  </a:cubicBezTo>
                  <a:cubicBezTo>
                    <a:pt x="93" y="22"/>
                    <a:pt x="93" y="35"/>
                    <a:pt x="93" y="48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37"/>
                    <a:pt x="59" y="29"/>
                    <a:pt x="48" y="29"/>
                  </a:cubicBezTo>
                  <a:cubicBezTo>
                    <a:pt x="33" y="29"/>
                    <a:pt x="33" y="42"/>
                    <a:pt x="33" y="58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1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4" name="Freeform 132"/>
            <p:cNvSpPr>
              <a:spLocks/>
            </p:cNvSpPr>
            <p:nvPr/>
          </p:nvSpPr>
          <p:spPr bwMode="auto">
            <a:xfrm>
              <a:off x="2049" y="366"/>
              <a:ext cx="176" cy="264"/>
            </a:xfrm>
            <a:custGeom>
              <a:avLst/>
              <a:gdLst>
                <a:gd name="T0" fmla="*/ 63 w 91"/>
                <a:gd name="T1" fmla="*/ 43 h 138"/>
                <a:gd name="T2" fmla="*/ 45 w 91"/>
                <a:gd name="T3" fmla="*/ 25 h 138"/>
                <a:gd name="T4" fmla="*/ 35 w 91"/>
                <a:gd name="T5" fmla="*/ 36 h 138"/>
                <a:gd name="T6" fmla="*/ 55 w 91"/>
                <a:gd name="T7" fmla="*/ 54 h 138"/>
                <a:gd name="T8" fmla="*/ 91 w 91"/>
                <a:gd name="T9" fmla="*/ 95 h 138"/>
                <a:gd name="T10" fmla="*/ 45 w 91"/>
                <a:gd name="T11" fmla="*/ 138 h 138"/>
                <a:gd name="T12" fmla="*/ 0 w 91"/>
                <a:gd name="T13" fmla="*/ 98 h 138"/>
                <a:gd name="T14" fmla="*/ 26 w 91"/>
                <a:gd name="T15" fmla="*/ 94 h 138"/>
                <a:gd name="T16" fmla="*/ 45 w 91"/>
                <a:gd name="T17" fmla="*/ 113 h 138"/>
                <a:gd name="T18" fmla="*/ 59 w 91"/>
                <a:gd name="T19" fmla="*/ 101 h 138"/>
                <a:gd name="T20" fmla="*/ 40 w 91"/>
                <a:gd name="T21" fmla="*/ 84 h 138"/>
                <a:gd name="T22" fmla="*/ 3 w 91"/>
                <a:gd name="T23" fmla="*/ 42 h 138"/>
                <a:gd name="T24" fmla="*/ 46 w 91"/>
                <a:gd name="T25" fmla="*/ 0 h 138"/>
                <a:gd name="T26" fmla="*/ 87 w 91"/>
                <a:gd name="T27" fmla="*/ 35 h 138"/>
                <a:gd name="T28" fmla="*/ 63 w 91"/>
                <a:gd name="T29" fmla="*/ 4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38">
                  <a:moveTo>
                    <a:pt x="63" y="43"/>
                  </a:moveTo>
                  <a:cubicBezTo>
                    <a:pt x="61" y="36"/>
                    <a:pt x="58" y="25"/>
                    <a:pt x="45" y="25"/>
                  </a:cubicBezTo>
                  <a:cubicBezTo>
                    <a:pt x="38" y="25"/>
                    <a:pt x="35" y="31"/>
                    <a:pt x="35" y="36"/>
                  </a:cubicBezTo>
                  <a:cubicBezTo>
                    <a:pt x="35" y="47"/>
                    <a:pt x="41" y="49"/>
                    <a:pt x="55" y="54"/>
                  </a:cubicBezTo>
                  <a:cubicBezTo>
                    <a:pt x="72" y="61"/>
                    <a:pt x="91" y="68"/>
                    <a:pt x="91" y="95"/>
                  </a:cubicBezTo>
                  <a:cubicBezTo>
                    <a:pt x="91" y="114"/>
                    <a:pt x="78" y="138"/>
                    <a:pt x="45" y="138"/>
                  </a:cubicBezTo>
                  <a:cubicBezTo>
                    <a:pt x="5" y="138"/>
                    <a:pt x="1" y="108"/>
                    <a:pt x="0" y="98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7" y="99"/>
                    <a:pt x="30" y="113"/>
                    <a:pt x="45" y="113"/>
                  </a:cubicBezTo>
                  <a:cubicBezTo>
                    <a:pt x="49" y="113"/>
                    <a:pt x="59" y="113"/>
                    <a:pt x="59" y="101"/>
                  </a:cubicBezTo>
                  <a:cubicBezTo>
                    <a:pt x="59" y="91"/>
                    <a:pt x="52" y="88"/>
                    <a:pt x="40" y="84"/>
                  </a:cubicBezTo>
                  <a:cubicBezTo>
                    <a:pt x="27" y="79"/>
                    <a:pt x="3" y="71"/>
                    <a:pt x="3" y="42"/>
                  </a:cubicBezTo>
                  <a:cubicBezTo>
                    <a:pt x="3" y="14"/>
                    <a:pt x="25" y="0"/>
                    <a:pt x="46" y="0"/>
                  </a:cubicBezTo>
                  <a:cubicBezTo>
                    <a:pt x="67" y="0"/>
                    <a:pt x="83" y="13"/>
                    <a:pt x="87" y="35"/>
                  </a:cubicBezTo>
                  <a:lnTo>
                    <a:pt x="63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5" name="Freeform 133"/>
            <p:cNvSpPr>
              <a:spLocks noEditPoints="1"/>
            </p:cNvSpPr>
            <p:nvPr/>
          </p:nvSpPr>
          <p:spPr bwMode="auto">
            <a:xfrm>
              <a:off x="232" y="284"/>
              <a:ext cx="220" cy="341"/>
            </a:xfrm>
            <a:custGeom>
              <a:avLst/>
              <a:gdLst>
                <a:gd name="T0" fmla="*/ 0 w 114"/>
                <a:gd name="T1" fmla="*/ 0 h 178"/>
                <a:gd name="T2" fmla="*/ 39 w 114"/>
                <a:gd name="T3" fmla="*/ 0 h 178"/>
                <a:gd name="T4" fmla="*/ 114 w 114"/>
                <a:gd name="T5" fmla="*/ 88 h 178"/>
                <a:gd name="T6" fmla="*/ 88 w 114"/>
                <a:gd name="T7" fmla="*/ 166 h 178"/>
                <a:gd name="T8" fmla="*/ 43 w 114"/>
                <a:gd name="T9" fmla="*/ 178 h 178"/>
                <a:gd name="T10" fmla="*/ 0 w 114"/>
                <a:gd name="T11" fmla="*/ 178 h 178"/>
                <a:gd name="T12" fmla="*/ 0 w 114"/>
                <a:gd name="T13" fmla="*/ 0 h 178"/>
                <a:gd name="T14" fmla="*/ 36 w 114"/>
                <a:gd name="T15" fmla="*/ 147 h 178"/>
                <a:gd name="T16" fmla="*/ 42 w 114"/>
                <a:gd name="T17" fmla="*/ 147 h 178"/>
                <a:gd name="T18" fmla="*/ 76 w 114"/>
                <a:gd name="T19" fmla="*/ 87 h 178"/>
                <a:gd name="T20" fmla="*/ 42 w 114"/>
                <a:gd name="T21" fmla="*/ 30 h 178"/>
                <a:gd name="T22" fmla="*/ 36 w 114"/>
                <a:gd name="T23" fmla="*/ 30 h 178"/>
                <a:gd name="T24" fmla="*/ 36 w 114"/>
                <a:gd name="T25" fmla="*/ 14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78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64" y="0"/>
                    <a:pt x="114" y="0"/>
                    <a:pt x="114" y="88"/>
                  </a:cubicBezTo>
                  <a:cubicBezTo>
                    <a:pt x="114" y="121"/>
                    <a:pt x="105" y="151"/>
                    <a:pt x="88" y="166"/>
                  </a:cubicBezTo>
                  <a:cubicBezTo>
                    <a:pt x="73" y="178"/>
                    <a:pt x="56" y="178"/>
                    <a:pt x="43" y="178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0" y="0"/>
                  </a:lnTo>
                  <a:close/>
                  <a:moveTo>
                    <a:pt x="36" y="147"/>
                  </a:moveTo>
                  <a:cubicBezTo>
                    <a:pt x="42" y="147"/>
                    <a:pt x="42" y="147"/>
                    <a:pt x="42" y="147"/>
                  </a:cubicBezTo>
                  <a:cubicBezTo>
                    <a:pt x="56" y="147"/>
                    <a:pt x="76" y="145"/>
                    <a:pt x="76" y="87"/>
                  </a:cubicBezTo>
                  <a:cubicBezTo>
                    <a:pt x="76" y="32"/>
                    <a:pt x="57" y="30"/>
                    <a:pt x="42" y="30"/>
                  </a:cubicBezTo>
                  <a:cubicBezTo>
                    <a:pt x="36" y="30"/>
                    <a:pt x="36" y="30"/>
                    <a:pt x="36" y="30"/>
                  </a:cubicBezTo>
                  <a:lnTo>
                    <a:pt x="36" y="14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6" name="Freeform 134"/>
            <p:cNvSpPr>
              <a:spLocks noEditPoints="1"/>
            </p:cNvSpPr>
            <p:nvPr/>
          </p:nvSpPr>
          <p:spPr bwMode="auto">
            <a:xfrm>
              <a:off x="487" y="281"/>
              <a:ext cx="64" cy="344"/>
            </a:xfrm>
            <a:custGeom>
              <a:avLst/>
              <a:gdLst>
                <a:gd name="T0" fmla="*/ 0 w 38"/>
                <a:gd name="T1" fmla="*/ 41 h 202"/>
                <a:gd name="T2" fmla="*/ 0 w 38"/>
                <a:gd name="T3" fmla="*/ 0 h 202"/>
                <a:gd name="T4" fmla="*/ 38 w 38"/>
                <a:gd name="T5" fmla="*/ 0 h 202"/>
                <a:gd name="T6" fmla="*/ 38 w 38"/>
                <a:gd name="T7" fmla="*/ 41 h 202"/>
                <a:gd name="T8" fmla="*/ 0 w 38"/>
                <a:gd name="T9" fmla="*/ 41 h 202"/>
                <a:gd name="T10" fmla="*/ 38 w 38"/>
                <a:gd name="T11" fmla="*/ 53 h 202"/>
                <a:gd name="T12" fmla="*/ 38 w 38"/>
                <a:gd name="T13" fmla="*/ 202 h 202"/>
                <a:gd name="T14" fmla="*/ 1 w 38"/>
                <a:gd name="T15" fmla="*/ 202 h 202"/>
                <a:gd name="T16" fmla="*/ 1 w 38"/>
                <a:gd name="T17" fmla="*/ 53 h 202"/>
                <a:gd name="T18" fmla="*/ 38 w 38"/>
                <a:gd name="T19" fmla="*/ 5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02">
                  <a:moveTo>
                    <a:pt x="0" y="41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41"/>
                  </a:lnTo>
                  <a:lnTo>
                    <a:pt x="0" y="41"/>
                  </a:lnTo>
                  <a:close/>
                  <a:moveTo>
                    <a:pt x="38" y="53"/>
                  </a:moveTo>
                  <a:lnTo>
                    <a:pt x="38" y="202"/>
                  </a:lnTo>
                  <a:lnTo>
                    <a:pt x="1" y="202"/>
                  </a:lnTo>
                  <a:lnTo>
                    <a:pt x="1" y="53"/>
                  </a:lnTo>
                  <a:lnTo>
                    <a:pt x="38" y="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7" name="Freeform 135"/>
            <p:cNvSpPr>
              <a:spLocks/>
            </p:cNvSpPr>
            <p:nvPr/>
          </p:nvSpPr>
          <p:spPr bwMode="auto">
            <a:xfrm>
              <a:off x="592" y="366"/>
              <a:ext cx="284" cy="259"/>
            </a:xfrm>
            <a:custGeom>
              <a:avLst/>
              <a:gdLst>
                <a:gd name="T0" fmla="*/ 0 w 148"/>
                <a:gd name="T1" fmla="*/ 3 h 135"/>
                <a:gd name="T2" fmla="*/ 32 w 148"/>
                <a:gd name="T3" fmla="*/ 3 h 135"/>
                <a:gd name="T4" fmla="*/ 32 w 148"/>
                <a:gd name="T5" fmla="*/ 21 h 135"/>
                <a:gd name="T6" fmla="*/ 61 w 148"/>
                <a:gd name="T7" fmla="*/ 0 h 135"/>
                <a:gd name="T8" fmla="*/ 87 w 148"/>
                <a:gd name="T9" fmla="*/ 21 h 135"/>
                <a:gd name="T10" fmla="*/ 117 w 148"/>
                <a:gd name="T11" fmla="*/ 0 h 135"/>
                <a:gd name="T12" fmla="*/ 148 w 148"/>
                <a:gd name="T13" fmla="*/ 49 h 135"/>
                <a:gd name="T14" fmla="*/ 148 w 148"/>
                <a:gd name="T15" fmla="*/ 135 h 135"/>
                <a:gd name="T16" fmla="*/ 114 w 148"/>
                <a:gd name="T17" fmla="*/ 135 h 135"/>
                <a:gd name="T18" fmla="*/ 114 w 148"/>
                <a:gd name="T19" fmla="*/ 52 h 135"/>
                <a:gd name="T20" fmla="*/ 104 w 148"/>
                <a:gd name="T21" fmla="*/ 29 h 135"/>
                <a:gd name="T22" fmla="*/ 91 w 148"/>
                <a:gd name="T23" fmla="*/ 58 h 135"/>
                <a:gd name="T24" fmla="*/ 91 w 148"/>
                <a:gd name="T25" fmla="*/ 135 h 135"/>
                <a:gd name="T26" fmla="*/ 57 w 148"/>
                <a:gd name="T27" fmla="*/ 135 h 135"/>
                <a:gd name="T28" fmla="*/ 57 w 148"/>
                <a:gd name="T29" fmla="*/ 52 h 135"/>
                <a:gd name="T30" fmla="*/ 47 w 148"/>
                <a:gd name="T31" fmla="*/ 29 h 135"/>
                <a:gd name="T32" fmla="*/ 34 w 148"/>
                <a:gd name="T33" fmla="*/ 58 h 135"/>
                <a:gd name="T34" fmla="*/ 34 w 148"/>
                <a:gd name="T35" fmla="*/ 135 h 135"/>
                <a:gd name="T36" fmla="*/ 0 w 148"/>
                <a:gd name="T37" fmla="*/ 135 h 135"/>
                <a:gd name="T38" fmla="*/ 0 w 148"/>
                <a:gd name="T39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35">
                  <a:moveTo>
                    <a:pt x="0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14"/>
                    <a:pt x="41" y="0"/>
                    <a:pt x="61" y="0"/>
                  </a:cubicBezTo>
                  <a:cubicBezTo>
                    <a:pt x="82" y="0"/>
                    <a:pt x="85" y="13"/>
                    <a:pt x="87" y="21"/>
                  </a:cubicBezTo>
                  <a:cubicBezTo>
                    <a:pt x="91" y="12"/>
                    <a:pt x="97" y="0"/>
                    <a:pt x="117" y="0"/>
                  </a:cubicBezTo>
                  <a:cubicBezTo>
                    <a:pt x="148" y="0"/>
                    <a:pt x="148" y="25"/>
                    <a:pt x="148" y="49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4" y="52"/>
                    <a:pt x="114" y="52"/>
                    <a:pt x="114" y="52"/>
                  </a:cubicBezTo>
                  <a:cubicBezTo>
                    <a:pt x="114" y="37"/>
                    <a:pt x="114" y="29"/>
                    <a:pt x="104" y="29"/>
                  </a:cubicBezTo>
                  <a:cubicBezTo>
                    <a:pt x="91" y="29"/>
                    <a:pt x="91" y="39"/>
                    <a:pt x="91" y="58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57" y="135"/>
                    <a:pt x="57" y="135"/>
                    <a:pt x="57" y="135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7" y="36"/>
                    <a:pt x="57" y="29"/>
                    <a:pt x="47" y="29"/>
                  </a:cubicBezTo>
                  <a:cubicBezTo>
                    <a:pt x="35" y="29"/>
                    <a:pt x="34" y="40"/>
                    <a:pt x="34" y="58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0" y="135"/>
                    <a:pt x="0" y="135"/>
                    <a:pt x="0" y="13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8" name="Freeform 136"/>
            <p:cNvSpPr>
              <a:spLocks noEditPoints="1"/>
            </p:cNvSpPr>
            <p:nvPr/>
          </p:nvSpPr>
          <p:spPr bwMode="auto">
            <a:xfrm>
              <a:off x="905" y="366"/>
              <a:ext cx="189" cy="264"/>
            </a:xfrm>
            <a:custGeom>
              <a:avLst/>
              <a:gdLst>
                <a:gd name="T0" fmla="*/ 35 w 98"/>
                <a:gd name="T1" fmla="*/ 75 h 138"/>
                <a:gd name="T2" fmla="*/ 51 w 98"/>
                <a:gd name="T3" fmla="*/ 112 h 138"/>
                <a:gd name="T4" fmla="*/ 68 w 98"/>
                <a:gd name="T5" fmla="*/ 90 h 138"/>
                <a:gd name="T6" fmla="*/ 98 w 98"/>
                <a:gd name="T7" fmla="*/ 92 h 138"/>
                <a:gd name="T8" fmla="*/ 50 w 98"/>
                <a:gd name="T9" fmla="*/ 138 h 138"/>
                <a:gd name="T10" fmla="*/ 0 w 98"/>
                <a:gd name="T11" fmla="*/ 71 h 138"/>
                <a:gd name="T12" fmla="*/ 9 w 98"/>
                <a:gd name="T13" fmla="*/ 25 h 138"/>
                <a:gd name="T14" fmla="*/ 50 w 98"/>
                <a:gd name="T15" fmla="*/ 0 h 138"/>
                <a:gd name="T16" fmla="*/ 89 w 98"/>
                <a:gd name="T17" fmla="*/ 24 h 138"/>
                <a:gd name="T18" fmla="*/ 98 w 98"/>
                <a:gd name="T19" fmla="*/ 75 h 138"/>
                <a:gd name="T20" fmla="*/ 35 w 98"/>
                <a:gd name="T21" fmla="*/ 75 h 138"/>
                <a:gd name="T22" fmla="*/ 66 w 98"/>
                <a:gd name="T23" fmla="*/ 54 h 138"/>
                <a:gd name="T24" fmla="*/ 51 w 98"/>
                <a:gd name="T25" fmla="*/ 25 h 138"/>
                <a:gd name="T26" fmla="*/ 35 w 98"/>
                <a:gd name="T27" fmla="*/ 54 h 138"/>
                <a:gd name="T28" fmla="*/ 66 w 98"/>
                <a:gd name="T2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138">
                  <a:moveTo>
                    <a:pt x="35" y="75"/>
                  </a:moveTo>
                  <a:cubicBezTo>
                    <a:pt x="34" y="93"/>
                    <a:pt x="34" y="112"/>
                    <a:pt x="51" y="112"/>
                  </a:cubicBezTo>
                  <a:cubicBezTo>
                    <a:pt x="65" y="112"/>
                    <a:pt x="67" y="98"/>
                    <a:pt x="68" y="90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6" y="104"/>
                    <a:pt x="89" y="138"/>
                    <a:pt x="50" y="138"/>
                  </a:cubicBezTo>
                  <a:cubicBezTo>
                    <a:pt x="13" y="138"/>
                    <a:pt x="0" y="106"/>
                    <a:pt x="0" y="71"/>
                  </a:cubicBezTo>
                  <a:cubicBezTo>
                    <a:pt x="0" y="62"/>
                    <a:pt x="1" y="41"/>
                    <a:pt x="9" y="25"/>
                  </a:cubicBezTo>
                  <a:cubicBezTo>
                    <a:pt x="17" y="9"/>
                    <a:pt x="33" y="0"/>
                    <a:pt x="50" y="0"/>
                  </a:cubicBezTo>
                  <a:cubicBezTo>
                    <a:pt x="71" y="0"/>
                    <a:pt x="84" y="13"/>
                    <a:pt x="89" y="24"/>
                  </a:cubicBezTo>
                  <a:cubicBezTo>
                    <a:pt x="98" y="42"/>
                    <a:pt x="98" y="59"/>
                    <a:pt x="98" y="75"/>
                  </a:cubicBezTo>
                  <a:lnTo>
                    <a:pt x="35" y="75"/>
                  </a:lnTo>
                  <a:close/>
                  <a:moveTo>
                    <a:pt x="66" y="54"/>
                  </a:moveTo>
                  <a:cubicBezTo>
                    <a:pt x="67" y="47"/>
                    <a:pt x="67" y="25"/>
                    <a:pt x="51" y="25"/>
                  </a:cubicBezTo>
                  <a:cubicBezTo>
                    <a:pt x="35" y="25"/>
                    <a:pt x="35" y="45"/>
                    <a:pt x="35" y="54"/>
                  </a:cubicBezTo>
                  <a:lnTo>
                    <a:pt x="66" y="5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69" name="Freeform 137"/>
            <p:cNvSpPr>
              <a:spLocks/>
            </p:cNvSpPr>
            <p:nvPr/>
          </p:nvSpPr>
          <p:spPr bwMode="auto">
            <a:xfrm>
              <a:off x="1125" y="366"/>
              <a:ext cx="179" cy="259"/>
            </a:xfrm>
            <a:custGeom>
              <a:avLst/>
              <a:gdLst>
                <a:gd name="T0" fmla="*/ 32 w 94"/>
                <a:gd name="T1" fmla="*/ 3 h 135"/>
                <a:gd name="T2" fmla="*/ 32 w 94"/>
                <a:gd name="T3" fmla="*/ 21 h 135"/>
                <a:gd name="T4" fmla="*/ 62 w 94"/>
                <a:gd name="T5" fmla="*/ 0 h 135"/>
                <a:gd name="T6" fmla="*/ 89 w 94"/>
                <a:gd name="T7" fmla="*/ 14 h 135"/>
                <a:gd name="T8" fmla="*/ 94 w 94"/>
                <a:gd name="T9" fmla="*/ 48 h 135"/>
                <a:gd name="T10" fmla="*/ 94 w 94"/>
                <a:gd name="T11" fmla="*/ 135 h 135"/>
                <a:gd name="T12" fmla="*/ 61 w 94"/>
                <a:gd name="T13" fmla="*/ 135 h 135"/>
                <a:gd name="T14" fmla="*/ 61 w 94"/>
                <a:gd name="T15" fmla="*/ 48 h 135"/>
                <a:gd name="T16" fmla="*/ 49 w 94"/>
                <a:gd name="T17" fmla="*/ 29 h 135"/>
                <a:gd name="T18" fmla="*/ 34 w 94"/>
                <a:gd name="T19" fmla="*/ 58 h 135"/>
                <a:gd name="T20" fmla="*/ 34 w 94"/>
                <a:gd name="T21" fmla="*/ 135 h 135"/>
                <a:gd name="T22" fmla="*/ 0 w 94"/>
                <a:gd name="T23" fmla="*/ 135 h 135"/>
                <a:gd name="T24" fmla="*/ 0 w 94"/>
                <a:gd name="T25" fmla="*/ 3 h 135"/>
                <a:gd name="T26" fmla="*/ 32 w 94"/>
                <a:gd name="T27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135">
                  <a:moveTo>
                    <a:pt x="32" y="3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7" y="10"/>
                    <a:pt x="44" y="0"/>
                    <a:pt x="62" y="0"/>
                  </a:cubicBezTo>
                  <a:cubicBezTo>
                    <a:pt x="67" y="0"/>
                    <a:pt x="81" y="0"/>
                    <a:pt x="89" y="14"/>
                  </a:cubicBezTo>
                  <a:cubicBezTo>
                    <a:pt x="94" y="22"/>
                    <a:pt x="94" y="35"/>
                    <a:pt x="94" y="48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61" y="135"/>
                    <a:pt x="61" y="135"/>
                    <a:pt x="61" y="135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37"/>
                    <a:pt x="60" y="29"/>
                    <a:pt x="49" y="29"/>
                  </a:cubicBezTo>
                  <a:cubicBezTo>
                    <a:pt x="34" y="29"/>
                    <a:pt x="34" y="42"/>
                    <a:pt x="34" y="58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2" y="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0" name="Freeform 138"/>
            <p:cNvSpPr>
              <a:spLocks/>
            </p:cNvSpPr>
            <p:nvPr/>
          </p:nvSpPr>
          <p:spPr bwMode="auto">
            <a:xfrm>
              <a:off x="1328" y="366"/>
              <a:ext cx="177" cy="264"/>
            </a:xfrm>
            <a:custGeom>
              <a:avLst/>
              <a:gdLst>
                <a:gd name="T0" fmla="*/ 64 w 92"/>
                <a:gd name="T1" fmla="*/ 43 h 138"/>
                <a:gd name="T2" fmla="*/ 46 w 92"/>
                <a:gd name="T3" fmla="*/ 25 h 138"/>
                <a:gd name="T4" fmla="*/ 36 w 92"/>
                <a:gd name="T5" fmla="*/ 36 h 138"/>
                <a:gd name="T6" fmla="*/ 56 w 92"/>
                <a:gd name="T7" fmla="*/ 54 h 138"/>
                <a:gd name="T8" fmla="*/ 92 w 92"/>
                <a:gd name="T9" fmla="*/ 95 h 138"/>
                <a:gd name="T10" fmla="*/ 46 w 92"/>
                <a:gd name="T11" fmla="*/ 138 h 138"/>
                <a:gd name="T12" fmla="*/ 0 w 92"/>
                <a:gd name="T13" fmla="*/ 98 h 138"/>
                <a:gd name="T14" fmla="*/ 27 w 92"/>
                <a:gd name="T15" fmla="*/ 94 h 138"/>
                <a:gd name="T16" fmla="*/ 46 w 92"/>
                <a:gd name="T17" fmla="*/ 113 h 138"/>
                <a:gd name="T18" fmla="*/ 60 w 92"/>
                <a:gd name="T19" fmla="*/ 101 h 138"/>
                <a:gd name="T20" fmla="*/ 40 w 92"/>
                <a:gd name="T21" fmla="*/ 84 h 138"/>
                <a:gd name="T22" fmla="*/ 4 w 92"/>
                <a:gd name="T23" fmla="*/ 42 h 138"/>
                <a:gd name="T24" fmla="*/ 47 w 92"/>
                <a:gd name="T25" fmla="*/ 0 h 138"/>
                <a:gd name="T26" fmla="*/ 88 w 92"/>
                <a:gd name="T27" fmla="*/ 35 h 138"/>
                <a:gd name="T28" fmla="*/ 64 w 92"/>
                <a:gd name="T29" fmla="*/ 4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138">
                  <a:moveTo>
                    <a:pt x="64" y="43"/>
                  </a:moveTo>
                  <a:cubicBezTo>
                    <a:pt x="62" y="36"/>
                    <a:pt x="59" y="25"/>
                    <a:pt x="46" y="25"/>
                  </a:cubicBezTo>
                  <a:cubicBezTo>
                    <a:pt x="38" y="25"/>
                    <a:pt x="36" y="31"/>
                    <a:pt x="36" y="36"/>
                  </a:cubicBezTo>
                  <a:cubicBezTo>
                    <a:pt x="36" y="47"/>
                    <a:pt x="42" y="49"/>
                    <a:pt x="56" y="54"/>
                  </a:cubicBezTo>
                  <a:cubicBezTo>
                    <a:pt x="73" y="61"/>
                    <a:pt x="92" y="68"/>
                    <a:pt x="92" y="95"/>
                  </a:cubicBezTo>
                  <a:cubicBezTo>
                    <a:pt x="92" y="114"/>
                    <a:pt x="79" y="138"/>
                    <a:pt x="46" y="138"/>
                  </a:cubicBezTo>
                  <a:cubicBezTo>
                    <a:pt x="6" y="138"/>
                    <a:pt x="2" y="108"/>
                    <a:pt x="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8" y="99"/>
                    <a:pt x="31" y="113"/>
                    <a:pt x="46" y="113"/>
                  </a:cubicBezTo>
                  <a:cubicBezTo>
                    <a:pt x="50" y="113"/>
                    <a:pt x="60" y="113"/>
                    <a:pt x="60" y="101"/>
                  </a:cubicBezTo>
                  <a:cubicBezTo>
                    <a:pt x="60" y="91"/>
                    <a:pt x="52" y="88"/>
                    <a:pt x="40" y="84"/>
                  </a:cubicBezTo>
                  <a:cubicBezTo>
                    <a:pt x="28" y="79"/>
                    <a:pt x="4" y="71"/>
                    <a:pt x="4" y="42"/>
                  </a:cubicBezTo>
                  <a:cubicBezTo>
                    <a:pt x="4" y="14"/>
                    <a:pt x="25" y="0"/>
                    <a:pt x="47" y="0"/>
                  </a:cubicBezTo>
                  <a:cubicBezTo>
                    <a:pt x="67" y="0"/>
                    <a:pt x="84" y="13"/>
                    <a:pt x="88" y="35"/>
                  </a:cubicBezTo>
                  <a:lnTo>
                    <a:pt x="64" y="4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1" name="Freeform 139"/>
            <p:cNvSpPr>
              <a:spLocks noEditPoints="1"/>
            </p:cNvSpPr>
            <p:nvPr/>
          </p:nvSpPr>
          <p:spPr bwMode="auto">
            <a:xfrm>
              <a:off x="1529" y="281"/>
              <a:ext cx="65" cy="344"/>
            </a:xfrm>
            <a:custGeom>
              <a:avLst/>
              <a:gdLst>
                <a:gd name="T0" fmla="*/ 0 w 38"/>
                <a:gd name="T1" fmla="*/ 41 h 202"/>
                <a:gd name="T2" fmla="*/ 0 w 38"/>
                <a:gd name="T3" fmla="*/ 0 h 202"/>
                <a:gd name="T4" fmla="*/ 38 w 38"/>
                <a:gd name="T5" fmla="*/ 0 h 202"/>
                <a:gd name="T6" fmla="*/ 38 w 38"/>
                <a:gd name="T7" fmla="*/ 41 h 202"/>
                <a:gd name="T8" fmla="*/ 0 w 38"/>
                <a:gd name="T9" fmla="*/ 41 h 202"/>
                <a:gd name="T10" fmla="*/ 38 w 38"/>
                <a:gd name="T11" fmla="*/ 53 h 202"/>
                <a:gd name="T12" fmla="*/ 38 w 38"/>
                <a:gd name="T13" fmla="*/ 202 h 202"/>
                <a:gd name="T14" fmla="*/ 0 w 38"/>
                <a:gd name="T15" fmla="*/ 202 h 202"/>
                <a:gd name="T16" fmla="*/ 0 w 38"/>
                <a:gd name="T17" fmla="*/ 53 h 202"/>
                <a:gd name="T18" fmla="*/ 38 w 38"/>
                <a:gd name="T19" fmla="*/ 5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202">
                  <a:moveTo>
                    <a:pt x="0" y="41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41"/>
                  </a:lnTo>
                  <a:lnTo>
                    <a:pt x="0" y="41"/>
                  </a:lnTo>
                  <a:close/>
                  <a:moveTo>
                    <a:pt x="38" y="53"/>
                  </a:moveTo>
                  <a:lnTo>
                    <a:pt x="38" y="202"/>
                  </a:lnTo>
                  <a:lnTo>
                    <a:pt x="0" y="202"/>
                  </a:lnTo>
                  <a:lnTo>
                    <a:pt x="0" y="53"/>
                  </a:lnTo>
                  <a:lnTo>
                    <a:pt x="38" y="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2" name="Freeform 140"/>
            <p:cNvSpPr>
              <a:spLocks noEditPoints="1"/>
            </p:cNvSpPr>
            <p:nvPr/>
          </p:nvSpPr>
          <p:spPr bwMode="auto">
            <a:xfrm>
              <a:off x="1625" y="366"/>
              <a:ext cx="189" cy="264"/>
            </a:xfrm>
            <a:custGeom>
              <a:avLst/>
              <a:gdLst>
                <a:gd name="T0" fmla="*/ 98 w 98"/>
                <a:gd name="T1" fmla="*/ 69 h 138"/>
                <a:gd name="T2" fmla="*/ 49 w 98"/>
                <a:gd name="T3" fmla="*/ 138 h 138"/>
                <a:gd name="T4" fmla="*/ 0 w 98"/>
                <a:gd name="T5" fmla="*/ 69 h 138"/>
                <a:gd name="T6" fmla="*/ 49 w 98"/>
                <a:gd name="T7" fmla="*/ 0 h 138"/>
                <a:gd name="T8" fmla="*/ 98 w 98"/>
                <a:gd name="T9" fmla="*/ 69 h 138"/>
                <a:gd name="T10" fmla="*/ 49 w 98"/>
                <a:gd name="T11" fmla="*/ 26 h 138"/>
                <a:gd name="T12" fmla="*/ 35 w 98"/>
                <a:gd name="T13" fmla="*/ 69 h 138"/>
                <a:gd name="T14" fmla="*/ 49 w 98"/>
                <a:gd name="T15" fmla="*/ 112 h 138"/>
                <a:gd name="T16" fmla="*/ 63 w 98"/>
                <a:gd name="T17" fmla="*/ 69 h 138"/>
                <a:gd name="T18" fmla="*/ 49 w 98"/>
                <a:gd name="T19" fmla="*/ 2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38">
                  <a:moveTo>
                    <a:pt x="98" y="69"/>
                  </a:moveTo>
                  <a:cubicBezTo>
                    <a:pt x="98" y="111"/>
                    <a:pt x="84" y="138"/>
                    <a:pt x="49" y="138"/>
                  </a:cubicBezTo>
                  <a:cubicBezTo>
                    <a:pt x="14" y="138"/>
                    <a:pt x="0" y="112"/>
                    <a:pt x="0" y="69"/>
                  </a:cubicBezTo>
                  <a:cubicBezTo>
                    <a:pt x="0" y="28"/>
                    <a:pt x="13" y="0"/>
                    <a:pt x="49" y="0"/>
                  </a:cubicBezTo>
                  <a:cubicBezTo>
                    <a:pt x="85" y="0"/>
                    <a:pt x="98" y="28"/>
                    <a:pt x="98" y="69"/>
                  </a:cubicBezTo>
                  <a:close/>
                  <a:moveTo>
                    <a:pt x="49" y="26"/>
                  </a:moveTo>
                  <a:cubicBezTo>
                    <a:pt x="38" y="26"/>
                    <a:pt x="35" y="37"/>
                    <a:pt x="35" y="69"/>
                  </a:cubicBezTo>
                  <a:cubicBezTo>
                    <a:pt x="35" y="104"/>
                    <a:pt x="39" y="112"/>
                    <a:pt x="49" y="112"/>
                  </a:cubicBezTo>
                  <a:cubicBezTo>
                    <a:pt x="59" y="112"/>
                    <a:pt x="63" y="104"/>
                    <a:pt x="63" y="69"/>
                  </a:cubicBezTo>
                  <a:cubicBezTo>
                    <a:pt x="63" y="35"/>
                    <a:pt x="59" y="26"/>
                    <a:pt x="49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3" name="Freeform 141"/>
            <p:cNvSpPr>
              <a:spLocks/>
            </p:cNvSpPr>
            <p:nvPr/>
          </p:nvSpPr>
          <p:spPr bwMode="auto">
            <a:xfrm>
              <a:off x="1846" y="366"/>
              <a:ext cx="179" cy="259"/>
            </a:xfrm>
            <a:custGeom>
              <a:avLst/>
              <a:gdLst>
                <a:gd name="T0" fmla="*/ 31 w 93"/>
                <a:gd name="T1" fmla="*/ 3 h 135"/>
                <a:gd name="T2" fmla="*/ 31 w 93"/>
                <a:gd name="T3" fmla="*/ 21 h 135"/>
                <a:gd name="T4" fmla="*/ 62 w 93"/>
                <a:gd name="T5" fmla="*/ 0 h 135"/>
                <a:gd name="T6" fmla="*/ 88 w 93"/>
                <a:gd name="T7" fmla="*/ 14 h 135"/>
                <a:gd name="T8" fmla="*/ 93 w 93"/>
                <a:gd name="T9" fmla="*/ 48 h 135"/>
                <a:gd name="T10" fmla="*/ 93 w 93"/>
                <a:gd name="T11" fmla="*/ 135 h 135"/>
                <a:gd name="T12" fmla="*/ 60 w 93"/>
                <a:gd name="T13" fmla="*/ 135 h 135"/>
                <a:gd name="T14" fmla="*/ 60 w 93"/>
                <a:gd name="T15" fmla="*/ 48 h 135"/>
                <a:gd name="T16" fmla="*/ 48 w 93"/>
                <a:gd name="T17" fmla="*/ 29 h 135"/>
                <a:gd name="T18" fmla="*/ 33 w 93"/>
                <a:gd name="T19" fmla="*/ 58 h 135"/>
                <a:gd name="T20" fmla="*/ 33 w 93"/>
                <a:gd name="T21" fmla="*/ 135 h 135"/>
                <a:gd name="T22" fmla="*/ 0 w 93"/>
                <a:gd name="T23" fmla="*/ 135 h 135"/>
                <a:gd name="T24" fmla="*/ 0 w 93"/>
                <a:gd name="T25" fmla="*/ 3 h 135"/>
                <a:gd name="T26" fmla="*/ 31 w 93"/>
                <a:gd name="T27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135">
                  <a:moveTo>
                    <a:pt x="31" y="3"/>
                  </a:moveTo>
                  <a:cubicBezTo>
                    <a:pt x="31" y="21"/>
                    <a:pt x="31" y="21"/>
                    <a:pt x="31" y="21"/>
                  </a:cubicBezTo>
                  <a:cubicBezTo>
                    <a:pt x="36" y="10"/>
                    <a:pt x="43" y="0"/>
                    <a:pt x="62" y="0"/>
                  </a:cubicBezTo>
                  <a:cubicBezTo>
                    <a:pt x="66" y="0"/>
                    <a:pt x="80" y="0"/>
                    <a:pt x="88" y="14"/>
                  </a:cubicBezTo>
                  <a:cubicBezTo>
                    <a:pt x="93" y="22"/>
                    <a:pt x="93" y="35"/>
                    <a:pt x="93" y="48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37"/>
                    <a:pt x="59" y="29"/>
                    <a:pt x="48" y="29"/>
                  </a:cubicBezTo>
                  <a:cubicBezTo>
                    <a:pt x="33" y="29"/>
                    <a:pt x="33" y="42"/>
                    <a:pt x="33" y="58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1" y="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4" name="Freeform 142"/>
            <p:cNvSpPr>
              <a:spLocks/>
            </p:cNvSpPr>
            <p:nvPr/>
          </p:nvSpPr>
          <p:spPr bwMode="auto">
            <a:xfrm>
              <a:off x="2049" y="366"/>
              <a:ext cx="176" cy="264"/>
            </a:xfrm>
            <a:custGeom>
              <a:avLst/>
              <a:gdLst>
                <a:gd name="T0" fmla="*/ 63 w 91"/>
                <a:gd name="T1" fmla="*/ 43 h 138"/>
                <a:gd name="T2" fmla="*/ 45 w 91"/>
                <a:gd name="T3" fmla="*/ 25 h 138"/>
                <a:gd name="T4" fmla="*/ 35 w 91"/>
                <a:gd name="T5" fmla="*/ 36 h 138"/>
                <a:gd name="T6" fmla="*/ 55 w 91"/>
                <a:gd name="T7" fmla="*/ 54 h 138"/>
                <a:gd name="T8" fmla="*/ 91 w 91"/>
                <a:gd name="T9" fmla="*/ 95 h 138"/>
                <a:gd name="T10" fmla="*/ 45 w 91"/>
                <a:gd name="T11" fmla="*/ 138 h 138"/>
                <a:gd name="T12" fmla="*/ 0 w 91"/>
                <a:gd name="T13" fmla="*/ 98 h 138"/>
                <a:gd name="T14" fmla="*/ 26 w 91"/>
                <a:gd name="T15" fmla="*/ 94 h 138"/>
                <a:gd name="T16" fmla="*/ 45 w 91"/>
                <a:gd name="T17" fmla="*/ 113 h 138"/>
                <a:gd name="T18" fmla="*/ 59 w 91"/>
                <a:gd name="T19" fmla="*/ 101 h 138"/>
                <a:gd name="T20" fmla="*/ 40 w 91"/>
                <a:gd name="T21" fmla="*/ 84 h 138"/>
                <a:gd name="T22" fmla="*/ 3 w 91"/>
                <a:gd name="T23" fmla="*/ 42 h 138"/>
                <a:gd name="T24" fmla="*/ 46 w 91"/>
                <a:gd name="T25" fmla="*/ 0 h 138"/>
                <a:gd name="T26" fmla="*/ 87 w 91"/>
                <a:gd name="T27" fmla="*/ 35 h 138"/>
                <a:gd name="T28" fmla="*/ 63 w 91"/>
                <a:gd name="T29" fmla="*/ 4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38">
                  <a:moveTo>
                    <a:pt x="63" y="43"/>
                  </a:moveTo>
                  <a:cubicBezTo>
                    <a:pt x="61" y="36"/>
                    <a:pt x="58" y="25"/>
                    <a:pt x="45" y="25"/>
                  </a:cubicBezTo>
                  <a:cubicBezTo>
                    <a:pt x="38" y="25"/>
                    <a:pt x="35" y="31"/>
                    <a:pt x="35" y="36"/>
                  </a:cubicBezTo>
                  <a:cubicBezTo>
                    <a:pt x="35" y="47"/>
                    <a:pt x="41" y="49"/>
                    <a:pt x="55" y="54"/>
                  </a:cubicBezTo>
                  <a:cubicBezTo>
                    <a:pt x="72" y="61"/>
                    <a:pt x="91" y="68"/>
                    <a:pt x="91" y="95"/>
                  </a:cubicBezTo>
                  <a:cubicBezTo>
                    <a:pt x="91" y="114"/>
                    <a:pt x="78" y="138"/>
                    <a:pt x="45" y="138"/>
                  </a:cubicBezTo>
                  <a:cubicBezTo>
                    <a:pt x="5" y="138"/>
                    <a:pt x="1" y="108"/>
                    <a:pt x="0" y="98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7" y="99"/>
                    <a:pt x="30" y="113"/>
                    <a:pt x="45" y="113"/>
                  </a:cubicBezTo>
                  <a:cubicBezTo>
                    <a:pt x="49" y="113"/>
                    <a:pt x="59" y="113"/>
                    <a:pt x="59" y="101"/>
                  </a:cubicBezTo>
                  <a:cubicBezTo>
                    <a:pt x="59" y="91"/>
                    <a:pt x="52" y="88"/>
                    <a:pt x="40" y="84"/>
                  </a:cubicBezTo>
                  <a:cubicBezTo>
                    <a:pt x="27" y="79"/>
                    <a:pt x="3" y="71"/>
                    <a:pt x="3" y="42"/>
                  </a:cubicBezTo>
                  <a:cubicBezTo>
                    <a:pt x="3" y="14"/>
                    <a:pt x="25" y="0"/>
                    <a:pt x="46" y="0"/>
                  </a:cubicBezTo>
                  <a:cubicBezTo>
                    <a:pt x="67" y="0"/>
                    <a:pt x="83" y="13"/>
                    <a:pt x="87" y="35"/>
                  </a:cubicBezTo>
                  <a:lnTo>
                    <a:pt x="63" y="4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5" name="Freeform 143"/>
            <p:cNvSpPr>
              <a:spLocks noEditPoints="1"/>
            </p:cNvSpPr>
            <p:nvPr/>
          </p:nvSpPr>
          <p:spPr bwMode="auto">
            <a:xfrm>
              <a:off x="232" y="281"/>
              <a:ext cx="1976" cy="278"/>
            </a:xfrm>
            <a:custGeom>
              <a:avLst/>
              <a:gdLst>
                <a:gd name="T0" fmla="*/ 416 w 1028"/>
                <a:gd name="T1" fmla="*/ 97 h 144"/>
                <a:gd name="T2" fmla="*/ 385 w 1028"/>
                <a:gd name="T3" fmla="*/ 90 h 144"/>
                <a:gd name="T4" fmla="*/ 350 w 1028"/>
                <a:gd name="T5" fmla="*/ 114 h 144"/>
                <a:gd name="T6" fmla="*/ 386 w 1028"/>
                <a:gd name="T7" fmla="*/ 142 h 144"/>
                <a:gd name="T8" fmla="*/ 448 w 1028"/>
                <a:gd name="T9" fmla="*/ 118 h 144"/>
                <a:gd name="T10" fmla="*/ 416 w 1028"/>
                <a:gd name="T11" fmla="*/ 94 h 144"/>
                <a:gd name="T12" fmla="*/ 960 w 1028"/>
                <a:gd name="T13" fmla="*/ 112 h 144"/>
                <a:gd name="T14" fmla="*/ 1028 w 1028"/>
                <a:gd name="T15" fmla="*/ 112 h 144"/>
                <a:gd name="T16" fmla="*/ 300 w 1028"/>
                <a:gd name="T17" fmla="*/ 77 h 144"/>
                <a:gd name="T18" fmla="*/ 301 w 1028"/>
                <a:gd name="T19" fmla="*/ 139 h 144"/>
                <a:gd name="T20" fmla="*/ 335 w 1028"/>
                <a:gd name="T21" fmla="*/ 92 h 144"/>
                <a:gd name="T22" fmla="*/ 300 w 1028"/>
                <a:gd name="T23" fmla="*/ 77 h 144"/>
                <a:gd name="T24" fmla="*/ 446 w 1028"/>
                <a:gd name="T25" fmla="*/ 144 h 144"/>
                <a:gd name="T26" fmla="*/ 418 w 1028"/>
                <a:gd name="T27" fmla="*/ 133 h 144"/>
                <a:gd name="T28" fmla="*/ 219 w 1028"/>
                <a:gd name="T29" fmla="*/ 64 h 144"/>
                <a:gd name="T30" fmla="*/ 187 w 1028"/>
                <a:gd name="T31" fmla="*/ 54 h 144"/>
                <a:gd name="T32" fmla="*/ 221 w 1028"/>
                <a:gd name="T33" fmla="*/ 133 h 144"/>
                <a:gd name="T34" fmla="*/ 234 w 1028"/>
                <a:gd name="T35" fmla="*/ 72 h 144"/>
                <a:gd name="T36" fmla="*/ 244 w 1028"/>
                <a:gd name="T37" fmla="*/ 135 h 144"/>
                <a:gd name="T38" fmla="*/ 278 w 1028"/>
                <a:gd name="T39" fmla="*/ 101 h 144"/>
                <a:gd name="T40" fmla="*/ 220 w 1028"/>
                <a:gd name="T41" fmla="*/ 62 h 144"/>
                <a:gd name="T42" fmla="*/ 464 w 1028"/>
                <a:gd name="T43" fmla="*/ 144 h 144"/>
                <a:gd name="T44" fmla="*/ 498 w 1028"/>
                <a:gd name="T45" fmla="*/ 103 h 144"/>
                <a:gd name="T46" fmla="*/ 464 w 1028"/>
                <a:gd name="T47" fmla="*/ 144 h 144"/>
                <a:gd name="T48" fmla="*/ 0 w 1028"/>
                <a:gd name="T49" fmla="*/ 0 h 144"/>
                <a:gd name="T50" fmla="*/ 36 w 1028"/>
                <a:gd name="T51" fmla="*/ 112 h 144"/>
                <a:gd name="T52" fmla="*/ 42 w 1028"/>
                <a:gd name="T53" fmla="*/ 30 h 144"/>
                <a:gd name="T54" fmla="*/ 74 w 1028"/>
                <a:gd name="T55" fmla="*/ 117 h 144"/>
                <a:gd name="T56" fmla="*/ 114 w 1028"/>
                <a:gd name="T57" fmla="*/ 88 h 144"/>
                <a:gd name="T58" fmla="*/ 5 w 1028"/>
                <a:gd name="T59" fmla="*/ 0 h 144"/>
                <a:gd name="T60" fmla="*/ 133 w 1028"/>
                <a:gd name="T61" fmla="*/ 125 h 144"/>
                <a:gd name="T62" fmla="*/ 166 w 1028"/>
                <a:gd name="T63" fmla="*/ 49 h 144"/>
                <a:gd name="T64" fmla="*/ 133 w 1028"/>
                <a:gd name="T65" fmla="*/ 46 h 144"/>
                <a:gd name="T66" fmla="*/ 727 w 1028"/>
                <a:gd name="T67" fmla="*/ 138 h 144"/>
                <a:gd name="T68" fmla="*/ 760 w 1028"/>
                <a:gd name="T69" fmla="*/ 116 h 144"/>
                <a:gd name="T70" fmla="*/ 787 w 1028"/>
                <a:gd name="T71" fmla="*/ 134 h 144"/>
                <a:gd name="T72" fmla="*/ 823 w 1028"/>
                <a:gd name="T73" fmla="*/ 116 h 144"/>
                <a:gd name="T74" fmla="*/ 787 w 1028"/>
                <a:gd name="T75" fmla="*/ 134 h 144"/>
                <a:gd name="T76" fmla="*/ 873 w 1028"/>
                <a:gd name="T77" fmla="*/ 128 h 144"/>
                <a:gd name="T78" fmla="*/ 840 w 1028"/>
                <a:gd name="T79" fmla="*/ 116 h 144"/>
                <a:gd name="T80" fmla="*/ 525 w 1028"/>
                <a:gd name="T81" fmla="*/ 144 h 144"/>
                <a:gd name="T82" fmla="*/ 558 w 1028"/>
                <a:gd name="T83" fmla="*/ 108 h 144"/>
                <a:gd name="T84" fmla="*/ 525 w 1028"/>
                <a:gd name="T85" fmla="*/ 144 h 144"/>
                <a:gd name="T86" fmla="*/ 933 w 1028"/>
                <a:gd name="T87" fmla="*/ 122 h 144"/>
                <a:gd name="T88" fmla="*/ 900 w 1028"/>
                <a:gd name="T89" fmla="*/ 114 h 144"/>
                <a:gd name="T90" fmla="*/ 570 w 1028"/>
                <a:gd name="T91" fmla="*/ 141 h 144"/>
                <a:gd name="T92" fmla="*/ 599 w 1028"/>
                <a:gd name="T93" fmla="*/ 143 h 144"/>
                <a:gd name="T94" fmla="*/ 570 w 1028"/>
                <a:gd name="T95" fmla="*/ 141 h 144"/>
                <a:gd name="T96" fmla="*/ 709 w 1028"/>
                <a:gd name="T97" fmla="*/ 139 h 144"/>
                <a:gd name="T98" fmla="*/ 675 w 1028"/>
                <a:gd name="T99" fmla="*/ 114 h 144"/>
                <a:gd name="T100" fmla="*/ 582 w 1028"/>
                <a:gd name="T101" fmla="*/ 110 h 144"/>
                <a:gd name="T102" fmla="*/ 630 w 1028"/>
                <a:gd name="T103" fmla="*/ 142 h 144"/>
                <a:gd name="T104" fmla="*/ 662 w 1028"/>
                <a:gd name="T105" fmla="*/ 138 h 144"/>
                <a:gd name="T106" fmla="*/ 582 w 1028"/>
                <a:gd name="T107" fmla="*/ 11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8" h="144">
                  <a:moveTo>
                    <a:pt x="416" y="94"/>
                  </a:moveTo>
                  <a:cubicBezTo>
                    <a:pt x="416" y="95"/>
                    <a:pt x="416" y="96"/>
                    <a:pt x="416" y="97"/>
                  </a:cubicBezTo>
                  <a:cubicBezTo>
                    <a:pt x="385" y="97"/>
                    <a:pt x="385" y="97"/>
                    <a:pt x="385" y="97"/>
                  </a:cubicBezTo>
                  <a:cubicBezTo>
                    <a:pt x="385" y="95"/>
                    <a:pt x="385" y="93"/>
                    <a:pt x="385" y="90"/>
                  </a:cubicBezTo>
                  <a:cubicBezTo>
                    <a:pt x="374" y="89"/>
                    <a:pt x="364" y="87"/>
                    <a:pt x="353" y="86"/>
                  </a:cubicBezTo>
                  <a:cubicBezTo>
                    <a:pt x="350" y="97"/>
                    <a:pt x="350" y="108"/>
                    <a:pt x="350" y="114"/>
                  </a:cubicBezTo>
                  <a:cubicBezTo>
                    <a:pt x="350" y="123"/>
                    <a:pt x="351" y="133"/>
                    <a:pt x="353" y="141"/>
                  </a:cubicBezTo>
                  <a:cubicBezTo>
                    <a:pt x="364" y="142"/>
                    <a:pt x="375" y="142"/>
                    <a:pt x="386" y="142"/>
                  </a:cubicBezTo>
                  <a:cubicBezTo>
                    <a:pt x="384" y="135"/>
                    <a:pt x="384" y="127"/>
                    <a:pt x="385" y="118"/>
                  </a:cubicBezTo>
                  <a:cubicBezTo>
                    <a:pt x="448" y="118"/>
                    <a:pt x="448" y="118"/>
                    <a:pt x="448" y="118"/>
                  </a:cubicBezTo>
                  <a:cubicBezTo>
                    <a:pt x="448" y="112"/>
                    <a:pt x="448" y="105"/>
                    <a:pt x="447" y="98"/>
                  </a:cubicBezTo>
                  <a:cubicBezTo>
                    <a:pt x="437" y="97"/>
                    <a:pt x="427" y="96"/>
                    <a:pt x="416" y="94"/>
                  </a:cubicBezTo>
                  <a:close/>
                  <a:moveTo>
                    <a:pt x="1024" y="109"/>
                  </a:moveTo>
                  <a:cubicBezTo>
                    <a:pt x="1005" y="110"/>
                    <a:pt x="984" y="111"/>
                    <a:pt x="960" y="112"/>
                  </a:cubicBezTo>
                  <a:cubicBezTo>
                    <a:pt x="962" y="115"/>
                    <a:pt x="965" y="117"/>
                    <a:pt x="968" y="119"/>
                  </a:cubicBezTo>
                  <a:cubicBezTo>
                    <a:pt x="990" y="117"/>
                    <a:pt x="1010" y="114"/>
                    <a:pt x="1028" y="112"/>
                  </a:cubicBezTo>
                  <a:cubicBezTo>
                    <a:pt x="1027" y="111"/>
                    <a:pt x="1025" y="110"/>
                    <a:pt x="1024" y="109"/>
                  </a:cubicBezTo>
                  <a:close/>
                  <a:moveTo>
                    <a:pt x="300" y="77"/>
                  </a:moveTo>
                  <a:cubicBezTo>
                    <a:pt x="301" y="81"/>
                    <a:pt x="301" y="87"/>
                    <a:pt x="301" y="95"/>
                  </a:cubicBezTo>
                  <a:cubicBezTo>
                    <a:pt x="301" y="139"/>
                    <a:pt x="301" y="139"/>
                    <a:pt x="301" y="139"/>
                  </a:cubicBezTo>
                  <a:cubicBezTo>
                    <a:pt x="313" y="139"/>
                    <a:pt x="324" y="140"/>
                    <a:pt x="335" y="140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35" y="89"/>
                    <a:pt x="335" y="86"/>
                    <a:pt x="335" y="83"/>
                  </a:cubicBezTo>
                  <a:cubicBezTo>
                    <a:pt x="323" y="81"/>
                    <a:pt x="311" y="79"/>
                    <a:pt x="300" y="77"/>
                  </a:cubicBezTo>
                  <a:close/>
                  <a:moveTo>
                    <a:pt x="416" y="143"/>
                  </a:moveTo>
                  <a:cubicBezTo>
                    <a:pt x="426" y="143"/>
                    <a:pt x="436" y="143"/>
                    <a:pt x="446" y="144"/>
                  </a:cubicBezTo>
                  <a:cubicBezTo>
                    <a:pt x="447" y="140"/>
                    <a:pt x="448" y="137"/>
                    <a:pt x="448" y="135"/>
                  </a:cubicBezTo>
                  <a:cubicBezTo>
                    <a:pt x="418" y="133"/>
                    <a:pt x="418" y="133"/>
                    <a:pt x="418" y="133"/>
                  </a:cubicBezTo>
                  <a:cubicBezTo>
                    <a:pt x="418" y="136"/>
                    <a:pt x="417" y="139"/>
                    <a:pt x="416" y="143"/>
                  </a:cubicBezTo>
                  <a:close/>
                  <a:moveTo>
                    <a:pt x="219" y="64"/>
                  </a:moveTo>
                  <a:cubicBezTo>
                    <a:pt x="219" y="62"/>
                    <a:pt x="219" y="62"/>
                    <a:pt x="219" y="62"/>
                  </a:cubicBezTo>
                  <a:cubicBezTo>
                    <a:pt x="208" y="59"/>
                    <a:pt x="198" y="57"/>
                    <a:pt x="187" y="54"/>
                  </a:cubicBezTo>
                  <a:cubicBezTo>
                    <a:pt x="187" y="130"/>
                    <a:pt x="187" y="130"/>
                    <a:pt x="187" y="130"/>
                  </a:cubicBezTo>
                  <a:cubicBezTo>
                    <a:pt x="198" y="131"/>
                    <a:pt x="209" y="132"/>
                    <a:pt x="221" y="133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21" y="83"/>
                    <a:pt x="222" y="72"/>
                    <a:pt x="234" y="72"/>
                  </a:cubicBezTo>
                  <a:cubicBezTo>
                    <a:pt x="244" y="72"/>
                    <a:pt x="244" y="78"/>
                    <a:pt x="244" y="95"/>
                  </a:cubicBezTo>
                  <a:cubicBezTo>
                    <a:pt x="244" y="135"/>
                    <a:pt x="244" y="135"/>
                    <a:pt x="244" y="135"/>
                  </a:cubicBezTo>
                  <a:cubicBezTo>
                    <a:pt x="255" y="136"/>
                    <a:pt x="267" y="137"/>
                    <a:pt x="278" y="137"/>
                  </a:cubicBezTo>
                  <a:cubicBezTo>
                    <a:pt x="278" y="101"/>
                    <a:pt x="278" y="101"/>
                    <a:pt x="278" y="101"/>
                  </a:cubicBezTo>
                  <a:cubicBezTo>
                    <a:pt x="278" y="88"/>
                    <a:pt x="278" y="78"/>
                    <a:pt x="283" y="74"/>
                  </a:cubicBezTo>
                  <a:cubicBezTo>
                    <a:pt x="262" y="70"/>
                    <a:pt x="241" y="66"/>
                    <a:pt x="220" y="62"/>
                  </a:cubicBezTo>
                  <a:cubicBezTo>
                    <a:pt x="220" y="63"/>
                    <a:pt x="219" y="63"/>
                    <a:pt x="219" y="64"/>
                  </a:cubicBezTo>
                  <a:close/>
                  <a:moveTo>
                    <a:pt x="464" y="144"/>
                  </a:moveTo>
                  <a:cubicBezTo>
                    <a:pt x="476" y="144"/>
                    <a:pt x="487" y="144"/>
                    <a:pt x="498" y="144"/>
                  </a:cubicBezTo>
                  <a:cubicBezTo>
                    <a:pt x="498" y="103"/>
                    <a:pt x="498" y="103"/>
                    <a:pt x="498" y="103"/>
                  </a:cubicBezTo>
                  <a:cubicBezTo>
                    <a:pt x="487" y="102"/>
                    <a:pt x="476" y="101"/>
                    <a:pt x="464" y="100"/>
                  </a:cubicBezTo>
                  <a:lnTo>
                    <a:pt x="464" y="144"/>
                  </a:lnTo>
                  <a:close/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2" y="108"/>
                    <a:pt x="24" y="110"/>
                    <a:pt x="36" y="11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7" y="30"/>
                    <a:pt x="76" y="32"/>
                    <a:pt x="76" y="87"/>
                  </a:cubicBezTo>
                  <a:cubicBezTo>
                    <a:pt x="76" y="100"/>
                    <a:pt x="75" y="109"/>
                    <a:pt x="74" y="117"/>
                  </a:cubicBezTo>
                  <a:cubicBezTo>
                    <a:pt x="86" y="119"/>
                    <a:pt x="99" y="121"/>
                    <a:pt x="111" y="122"/>
                  </a:cubicBezTo>
                  <a:cubicBezTo>
                    <a:pt x="113" y="111"/>
                    <a:pt x="114" y="100"/>
                    <a:pt x="114" y="88"/>
                  </a:cubicBezTo>
                  <a:cubicBezTo>
                    <a:pt x="114" y="63"/>
                    <a:pt x="110" y="45"/>
                    <a:pt x="104" y="33"/>
                  </a:cubicBezTo>
                  <a:cubicBezTo>
                    <a:pt x="70" y="23"/>
                    <a:pt x="37" y="12"/>
                    <a:pt x="5" y="0"/>
                  </a:cubicBezTo>
                  <a:close/>
                  <a:moveTo>
                    <a:pt x="133" y="46"/>
                  </a:moveTo>
                  <a:cubicBezTo>
                    <a:pt x="133" y="125"/>
                    <a:pt x="133" y="125"/>
                    <a:pt x="133" y="125"/>
                  </a:cubicBezTo>
                  <a:cubicBezTo>
                    <a:pt x="144" y="126"/>
                    <a:pt x="155" y="127"/>
                    <a:pt x="166" y="128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2" y="48"/>
                    <a:pt x="158" y="47"/>
                    <a:pt x="153" y="46"/>
                  </a:cubicBezTo>
                  <a:lnTo>
                    <a:pt x="133" y="46"/>
                  </a:lnTo>
                  <a:close/>
                  <a:moveTo>
                    <a:pt x="725" y="115"/>
                  </a:moveTo>
                  <a:cubicBezTo>
                    <a:pt x="725" y="123"/>
                    <a:pt x="726" y="131"/>
                    <a:pt x="727" y="138"/>
                  </a:cubicBezTo>
                  <a:cubicBezTo>
                    <a:pt x="738" y="137"/>
                    <a:pt x="750" y="137"/>
                    <a:pt x="761" y="136"/>
                  </a:cubicBezTo>
                  <a:cubicBezTo>
                    <a:pt x="760" y="131"/>
                    <a:pt x="760" y="124"/>
                    <a:pt x="760" y="116"/>
                  </a:cubicBezTo>
                  <a:cubicBezTo>
                    <a:pt x="748" y="116"/>
                    <a:pt x="737" y="116"/>
                    <a:pt x="725" y="115"/>
                  </a:cubicBezTo>
                  <a:close/>
                  <a:moveTo>
                    <a:pt x="787" y="134"/>
                  </a:moveTo>
                  <a:cubicBezTo>
                    <a:pt x="799" y="133"/>
                    <a:pt x="811" y="133"/>
                    <a:pt x="822" y="132"/>
                  </a:cubicBezTo>
                  <a:cubicBezTo>
                    <a:pt x="823" y="127"/>
                    <a:pt x="823" y="121"/>
                    <a:pt x="823" y="116"/>
                  </a:cubicBezTo>
                  <a:cubicBezTo>
                    <a:pt x="812" y="116"/>
                    <a:pt x="800" y="116"/>
                    <a:pt x="788" y="116"/>
                  </a:cubicBezTo>
                  <a:cubicBezTo>
                    <a:pt x="788" y="123"/>
                    <a:pt x="788" y="129"/>
                    <a:pt x="787" y="134"/>
                  </a:cubicBezTo>
                  <a:close/>
                  <a:moveTo>
                    <a:pt x="840" y="131"/>
                  </a:moveTo>
                  <a:cubicBezTo>
                    <a:pt x="851" y="130"/>
                    <a:pt x="862" y="129"/>
                    <a:pt x="873" y="128"/>
                  </a:cubicBezTo>
                  <a:cubicBezTo>
                    <a:pt x="873" y="115"/>
                    <a:pt x="873" y="115"/>
                    <a:pt x="873" y="115"/>
                  </a:cubicBezTo>
                  <a:cubicBezTo>
                    <a:pt x="862" y="115"/>
                    <a:pt x="851" y="115"/>
                    <a:pt x="840" y="116"/>
                  </a:cubicBezTo>
                  <a:lnTo>
                    <a:pt x="840" y="131"/>
                  </a:lnTo>
                  <a:close/>
                  <a:moveTo>
                    <a:pt x="525" y="144"/>
                  </a:moveTo>
                  <a:cubicBezTo>
                    <a:pt x="536" y="144"/>
                    <a:pt x="547" y="144"/>
                    <a:pt x="558" y="144"/>
                  </a:cubicBezTo>
                  <a:cubicBezTo>
                    <a:pt x="558" y="108"/>
                    <a:pt x="558" y="108"/>
                    <a:pt x="558" y="108"/>
                  </a:cubicBezTo>
                  <a:cubicBezTo>
                    <a:pt x="547" y="107"/>
                    <a:pt x="536" y="106"/>
                    <a:pt x="525" y="105"/>
                  </a:cubicBezTo>
                  <a:lnTo>
                    <a:pt x="525" y="144"/>
                  </a:lnTo>
                  <a:close/>
                  <a:moveTo>
                    <a:pt x="900" y="126"/>
                  </a:moveTo>
                  <a:cubicBezTo>
                    <a:pt x="911" y="125"/>
                    <a:pt x="922" y="123"/>
                    <a:pt x="933" y="122"/>
                  </a:cubicBezTo>
                  <a:cubicBezTo>
                    <a:pt x="933" y="113"/>
                    <a:pt x="933" y="113"/>
                    <a:pt x="933" y="113"/>
                  </a:cubicBezTo>
                  <a:cubicBezTo>
                    <a:pt x="922" y="114"/>
                    <a:pt x="911" y="114"/>
                    <a:pt x="900" y="114"/>
                  </a:cubicBezTo>
                  <a:lnTo>
                    <a:pt x="900" y="126"/>
                  </a:lnTo>
                  <a:close/>
                  <a:moveTo>
                    <a:pt x="570" y="141"/>
                  </a:moveTo>
                  <a:cubicBezTo>
                    <a:pt x="571" y="142"/>
                    <a:pt x="571" y="143"/>
                    <a:pt x="571" y="143"/>
                  </a:cubicBezTo>
                  <a:cubicBezTo>
                    <a:pt x="580" y="143"/>
                    <a:pt x="589" y="143"/>
                    <a:pt x="599" y="143"/>
                  </a:cubicBezTo>
                  <a:cubicBezTo>
                    <a:pt x="598" y="140"/>
                    <a:pt x="597" y="138"/>
                    <a:pt x="597" y="137"/>
                  </a:cubicBezTo>
                  <a:lnTo>
                    <a:pt x="570" y="141"/>
                  </a:lnTo>
                  <a:close/>
                  <a:moveTo>
                    <a:pt x="675" y="140"/>
                  </a:moveTo>
                  <a:cubicBezTo>
                    <a:pt x="687" y="140"/>
                    <a:pt x="698" y="139"/>
                    <a:pt x="709" y="139"/>
                  </a:cubicBezTo>
                  <a:cubicBezTo>
                    <a:pt x="709" y="115"/>
                    <a:pt x="709" y="115"/>
                    <a:pt x="709" y="115"/>
                  </a:cubicBezTo>
                  <a:cubicBezTo>
                    <a:pt x="698" y="115"/>
                    <a:pt x="687" y="114"/>
                    <a:pt x="675" y="114"/>
                  </a:cubicBezTo>
                  <a:lnTo>
                    <a:pt x="675" y="140"/>
                  </a:lnTo>
                  <a:close/>
                  <a:moveTo>
                    <a:pt x="582" y="110"/>
                  </a:moveTo>
                  <a:cubicBezTo>
                    <a:pt x="590" y="119"/>
                    <a:pt x="602" y="124"/>
                    <a:pt x="610" y="127"/>
                  </a:cubicBezTo>
                  <a:cubicBezTo>
                    <a:pt x="622" y="131"/>
                    <a:pt x="629" y="133"/>
                    <a:pt x="630" y="142"/>
                  </a:cubicBezTo>
                  <a:cubicBezTo>
                    <a:pt x="640" y="142"/>
                    <a:pt x="651" y="141"/>
                    <a:pt x="662" y="141"/>
                  </a:cubicBezTo>
                  <a:cubicBezTo>
                    <a:pt x="662" y="140"/>
                    <a:pt x="662" y="139"/>
                    <a:pt x="662" y="138"/>
                  </a:cubicBezTo>
                  <a:cubicBezTo>
                    <a:pt x="662" y="127"/>
                    <a:pt x="658" y="119"/>
                    <a:pt x="653" y="113"/>
                  </a:cubicBezTo>
                  <a:cubicBezTo>
                    <a:pt x="630" y="112"/>
                    <a:pt x="606" y="111"/>
                    <a:pt x="582" y="110"/>
                  </a:cubicBez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6" name="Freeform 144"/>
            <p:cNvSpPr>
              <a:spLocks/>
            </p:cNvSpPr>
            <p:nvPr/>
          </p:nvSpPr>
          <p:spPr bwMode="auto">
            <a:xfrm>
              <a:off x="560" y="187"/>
              <a:ext cx="96" cy="162"/>
            </a:xfrm>
            <a:custGeom>
              <a:avLst/>
              <a:gdLst>
                <a:gd name="T0" fmla="*/ 0 w 56"/>
                <a:gd name="T1" fmla="*/ 0 h 95"/>
                <a:gd name="T2" fmla="*/ 56 w 56"/>
                <a:gd name="T3" fmla="*/ 0 h 95"/>
                <a:gd name="T4" fmla="*/ 56 w 56"/>
                <a:gd name="T5" fmla="*/ 17 h 95"/>
                <a:gd name="T6" fmla="*/ 38 w 56"/>
                <a:gd name="T7" fmla="*/ 17 h 95"/>
                <a:gd name="T8" fmla="*/ 38 w 56"/>
                <a:gd name="T9" fmla="*/ 95 h 95"/>
                <a:gd name="T10" fmla="*/ 18 w 56"/>
                <a:gd name="T11" fmla="*/ 95 h 95"/>
                <a:gd name="T12" fmla="*/ 18 w 56"/>
                <a:gd name="T13" fmla="*/ 17 h 95"/>
                <a:gd name="T14" fmla="*/ 0 w 56"/>
                <a:gd name="T15" fmla="*/ 17 h 95"/>
                <a:gd name="T16" fmla="*/ 0 w 56"/>
                <a:gd name="T1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95">
                  <a:moveTo>
                    <a:pt x="0" y="0"/>
                  </a:moveTo>
                  <a:lnTo>
                    <a:pt x="56" y="0"/>
                  </a:lnTo>
                  <a:lnTo>
                    <a:pt x="56" y="17"/>
                  </a:lnTo>
                  <a:lnTo>
                    <a:pt x="38" y="17"/>
                  </a:lnTo>
                  <a:lnTo>
                    <a:pt x="38" y="95"/>
                  </a:lnTo>
                  <a:lnTo>
                    <a:pt x="18" y="95"/>
                  </a:lnTo>
                  <a:lnTo>
                    <a:pt x="18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7" name="Freeform 145"/>
            <p:cNvSpPr>
              <a:spLocks/>
            </p:cNvSpPr>
            <p:nvPr/>
          </p:nvSpPr>
          <p:spPr bwMode="auto">
            <a:xfrm>
              <a:off x="657" y="228"/>
              <a:ext cx="60" cy="121"/>
            </a:xfrm>
            <a:custGeom>
              <a:avLst/>
              <a:gdLst>
                <a:gd name="T0" fmla="*/ 0 w 31"/>
                <a:gd name="T1" fmla="*/ 1 h 63"/>
                <a:gd name="T2" fmla="*/ 14 w 31"/>
                <a:gd name="T3" fmla="*/ 1 h 63"/>
                <a:gd name="T4" fmla="*/ 14 w 31"/>
                <a:gd name="T5" fmla="*/ 16 h 63"/>
                <a:gd name="T6" fmla="*/ 28 w 31"/>
                <a:gd name="T7" fmla="*/ 0 h 63"/>
                <a:gd name="T8" fmla="*/ 31 w 31"/>
                <a:gd name="T9" fmla="*/ 0 h 63"/>
                <a:gd name="T10" fmla="*/ 31 w 31"/>
                <a:gd name="T11" fmla="*/ 17 h 63"/>
                <a:gd name="T12" fmla="*/ 28 w 31"/>
                <a:gd name="T13" fmla="*/ 17 h 63"/>
                <a:gd name="T14" fmla="*/ 16 w 31"/>
                <a:gd name="T15" fmla="*/ 36 h 63"/>
                <a:gd name="T16" fmla="*/ 16 w 31"/>
                <a:gd name="T17" fmla="*/ 63 h 63"/>
                <a:gd name="T18" fmla="*/ 0 w 31"/>
                <a:gd name="T19" fmla="*/ 63 h 63"/>
                <a:gd name="T20" fmla="*/ 0 w 31"/>
                <a:gd name="T21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63">
                  <a:moveTo>
                    <a:pt x="0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7" y="5"/>
                    <a:pt x="21" y="0"/>
                    <a:pt x="28" y="0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0" y="17"/>
                    <a:pt x="29" y="17"/>
                    <a:pt x="28" y="17"/>
                  </a:cubicBezTo>
                  <a:cubicBezTo>
                    <a:pt x="20" y="17"/>
                    <a:pt x="16" y="23"/>
                    <a:pt x="16" y="36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8" name="Freeform 146"/>
            <p:cNvSpPr>
              <a:spLocks noEditPoints="1"/>
            </p:cNvSpPr>
            <p:nvPr/>
          </p:nvSpPr>
          <p:spPr bwMode="auto">
            <a:xfrm>
              <a:off x="727" y="185"/>
              <a:ext cx="33" cy="164"/>
            </a:xfrm>
            <a:custGeom>
              <a:avLst/>
              <a:gdLst>
                <a:gd name="T0" fmla="*/ 19 w 19"/>
                <a:gd name="T1" fmla="*/ 19 h 96"/>
                <a:gd name="T2" fmla="*/ 0 w 19"/>
                <a:gd name="T3" fmla="*/ 19 h 96"/>
                <a:gd name="T4" fmla="*/ 0 w 19"/>
                <a:gd name="T5" fmla="*/ 0 h 96"/>
                <a:gd name="T6" fmla="*/ 19 w 19"/>
                <a:gd name="T7" fmla="*/ 0 h 96"/>
                <a:gd name="T8" fmla="*/ 19 w 19"/>
                <a:gd name="T9" fmla="*/ 19 h 96"/>
                <a:gd name="T10" fmla="*/ 0 w 19"/>
                <a:gd name="T11" fmla="*/ 26 h 96"/>
                <a:gd name="T12" fmla="*/ 19 w 19"/>
                <a:gd name="T13" fmla="*/ 26 h 96"/>
                <a:gd name="T14" fmla="*/ 19 w 19"/>
                <a:gd name="T15" fmla="*/ 96 h 96"/>
                <a:gd name="T16" fmla="*/ 0 w 19"/>
                <a:gd name="T17" fmla="*/ 96 h 96"/>
                <a:gd name="T18" fmla="*/ 0 w 19"/>
                <a:gd name="T19" fmla="*/ 2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96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9"/>
                  </a:lnTo>
                  <a:close/>
                  <a:moveTo>
                    <a:pt x="0" y="26"/>
                  </a:moveTo>
                  <a:lnTo>
                    <a:pt x="19" y="26"/>
                  </a:lnTo>
                  <a:lnTo>
                    <a:pt x="19" y="96"/>
                  </a:lnTo>
                  <a:lnTo>
                    <a:pt x="0" y="9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79" name="Freeform 147"/>
            <p:cNvSpPr>
              <a:spLocks/>
            </p:cNvSpPr>
            <p:nvPr/>
          </p:nvSpPr>
          <p:spPr bwMode="auto">
            <a:xfrm>
              <a:off x="782" y="226"/>
              <a:ext cx="138" cy="123"/>
            </a:xfrm>
            <a:custGeom>
              <a:avLst/>
              <a:gdLst>
                <a:gd name="T0" fmla="*/ 0 w 72"/>
                <a:gd name="T1" fmla="*/ 2 h 64"/>
                <a:gd name="T2" fmla="*/ 15 w 72"/>
                <a:gd name="T3" fmla="*/ 2 h 64"/>
                <a:gd name="T4" fmla="*/ 15 w 72"/>
                <a:gd name="T5" fmla="*/ 10 h 64"/>
                <a:gd name="T6" fmla="*/ 29 w 72"/>
                <a:gd name="T7" fmla="*/ 0 h 64"/>
                <a:gd name="T8" fmla="*/ 42 w 72"/>
                <a:gd name="T9" fmla="*/ 10 h 64"/>
                <a:gd name="T10" fmla="*/ 56 w 72"/>
                <a:gd name="T11" fmla="*/ 0 h 64"/>
                <a:gd name="T12" fmla="*/ 66 w 72"/>
                <a:gd name="T13" fmla="*/ 2 h 64"/>
                <a:gd name="T14" fmla="*/ 70 w 72"/>
                <a:gd name="T15" fmla="*/ 8 h 64"/>
                <a:gd name="T16" fmla="*/ 72 w 72"/>
                <a:gd name="T17" fmla="*/ 23 h 64"/>
                <a:gd name="T18" fmla="*/ 72 w 72"/>
                <a:gd name="T19" fmla="*/ 64 h 64"/>
                <a:gd name="T20" fmla="*/ 55 w 72"/>
                <a:gd name="T21" fmla="*/ 64 h 64"/>
                <a:gd name="T22" fmla="*/ 55 w 72"/>
                <a:gd name="T23" fmla="*/ 25 h 64"/>
                <a:gd name="T24" fmla="*/ 54 w 72"/>
                <a:gd name="T25" fmla="*/ 16 h 64"/>
                <a:gd name="T26" fmla="*/ 50 w 72"/>
                <a:gd name="T27" fmla="*/ 14 h 64"/>
                <a:gd name="T28" fmla="*/ 45 w 72"/>
                <a:gd name="T29" fmla="*/ 16 h 64"/>
                <a:gd name="T30" fmla="*/ 44 w 72"/>
                <a:gd name="T31" fmla="*/ 27 h 64"/>
                <a:gd name="T32" fmla="*/ 44 w 72"/>
                <a:gd name="T33" fmla="*/ 64 h 64"/>
                <a:gd name="T34" fmla="*/ 27 w 72"/>
                <a:gd name="T35" fmla="*/ 64 h 64"/>
                <a:gd name="T36" fmla="*/ 27 w 72"/>
                <a:gd name="T37" fmla="*/ 24 h 64"/>
                <a:gd name="T38" fmla="*/ 27 w 72"/>
                <a:gd name="T39" fmla="*/ 16 h 64"/>
                <a:gd name="T40" fmla="*/ 23 w 72"/>
                <a:gd name="T41" fmla="*/ 14 h 64"/>
                <a:gd name="T42" fmla="*/ 17 w 72"/>
                <a:gd name="T43" fmla="*/ 16 h 64"/>
                <a:gd name="T44" fmla="*/ 16 w 72"/>
                <a:gd name="T45" fmla="*/ 27 h 64"/>
                <a:gd name="T46" fmla="*/ 16 w 72"/>
                <a:gd name="T47" fmla="*/ 64 h 64"/>
                <a:gd name="T48" fmla="*/ 0 w 72"/>
                <a:gd name="T49" fmla="*/ 64 h 64"/>
                <a:gd name="T50" fmla="*/ 0 w 72"/>
                <a:gd name="T51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64">
                  <a:moveTo>
                    <a:pt x="0" y="2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8" y="3"/>
                    <a:pt x="23" y="0"/>
                    <a:pt x="29" y="0"/>
                  </a:cubicBezTo>
                  <a:cubicBezTo>
                    <a:pt x="36" y="0"/>
                    <a:pt x="41" y="3"/>
                    <a:pt x="42" y="10"/>
                  </a:cubicBezTo>
                  <a:cubicBezTo>
                    <a:pt x="45" y="3"/>
                    <a:pt x="49" y="0"/>
                    <a:pt x="56" y="0"/>
                  </a:cubicBezTo>
                  <a:cubicBezTo>
                    <a:pt x="60" y="0"/>
                    <a:pt x="63" y="1"/>
                    <a:pt x="66" y="2"/>
                  </a:cubicBezTo>
                  <a:cubicBezTo>
                    <a:pt x="68" y="4"/>
                    <a:pt x="69" y="6"/>
                    <a:pt x="70" y="8"/>
                  </a:cubicBezTo>
                  <a:cubicBezTo>
                    <a:pt x="71" y="11"/>
                    <a:pt x="72" y="16"/>
                    <a:pt x="72" y="23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0"/>
                    <a:pt x="55" y="17"/>
                    <a:pt x="54" y="16"/>
                  </a:cubicBezTo>
                  <a:cubicBezTo>
                    <a:pt x="54" y="14"/>
                    <a:pt x="52" y="14"/>
                    <a:pt x="50" y="14"/>
                  </a:cubicBezTo>
                  <a:cubicBezTo>
                    <a:pt x="48" y="14"/>
                    <a:pt x="46" y="14"/>
                    <a:pt x="45" y="16"/>
                  </a:cubicBezTo>
                  <a:cubicBezTo>
                    <a:pt x="44" y="18"/>
                    <a:pt x="44" y="22"/>
                    <a:pt x="44" y="27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0"/>
                    <a:pt x="27" y="17"/>
                    <a:pt x="27" y="16"/>
                  </a:cubicBezTo>
                  <a:cubicBezTo>
                    <a:pt x="26" y="14"/>
                    <a:pt x="25" y="14"/>
                    <a:pt x="23" y="14"/>
                  </a:cubicBezTo>
                  <a:cubicBezTo>
                    <a:pt x="20" y="14"/>
                    <a:pt x="18" y="15"/>
                    <a:pt x="17" y="16"/>
                  </a:cubicBezTo>
                  <a:cubicBezTo>
                    <a:pt x="17" y="18"/>
                    <a:pt x="16" y="22"/>
                    <a:pt x="16" y="27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0" y="64"/>
                    <a:pt x="0" y="64"/>
                    <a:pt x="0" y="64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0" name="Freeform 148"/>
            <p:cNvSpPr>
              <a:spLocks noEditPoints="1"/>
            </p:cNvSpPr>
            <p:nvPr/>
          </p:nvSpPr>
          <p:spPr bwMode="auto">
            <a:xfrm>
              <a:off x="940" y="187"/>
              <a:ext cx="93" cy="165"/>
            </a:xfrm>
            <a:custGeom>
              <a:avLst/>
              <a:gdLst>
                <a:gd name="T0" fmla="*/ 0 w 48"/>
                <a:gd name="T1" fmla="*/ 0 h 86"/>
                <a:gd name="T2" fmla="*/ 17 w 48"/>
                <a:gd name="T3" fmla="*/ 0 h 86"/>
                <a:gd name="T4" fmla="*/ 17 w 48"/>
                <a:gd name="T5" fmla="*/ 27 h 86"/>
                <a:gd name="T6" fmla="*/ 29 w 48"/>
                <a:gd name="T7" fmla="*/ 21 h 86"/>
                <a:gd name="T8" fmla="*/ 42 w 48"/>
                <a:gd name="T9" fmla="*/ 28 h 86"/>
                <a:gd name="T10" fmla="*/ 48 w 48"/>
                <a:gd name="T11" fmla="*/ 52 h 86"/>
                <a:gd name="T12" fmla="*/ 42 w 48"/>
                <a:gd name="T13" fmla="*/ 77 h 86"/>
                <a:gd name="T14" fmla="*/ 27 w 48"/>
                <a:gd name="T15" fmla="*/ 86 h 86"/>
                <a:gd name="T16" fmla="*/ 14 w 48"/>
                <a:gd name="T17" fmla="*/ 76 h 86"/>
                <a:gd name="T18" fmla="*/ 10 w 48"/>
                <a:gd name="T19" fmla="*/ 84 h 86"/>
                <a:gd name="T20" fmla="*/ 0 w 48"/>
                <a:gd name="T21" fmla="*/ 84 h 86"/>
                <a:gd name="T22" fmla="*/ 0 w 48"/>
                <a:gd name="T23" fmla="*/ 0 h 86"/>
                <a:gd name="T24" fmla="*/ 17 w 48"/>
                <a:gd name="T25" fmla="*/ 58 h 86"/>
                <a:gd name="T26" fmla="*/ 18 w 48"/>
                <a:gd name="T27" fmla="*/ 70 h 86"/>
                <a:gd name="T28" fmla="*/ 24 w 48"/>
                <a:gd name="T29" fmla="*/ 73 h 86"/>
                <a:gd name="T30" fmla="*/ 29 w 48"/>
                <a:gd name="T31" fmla="*/ 69 h 86"/>
                <a:gd name="T32" fmla="*/ 31 w 48"/>
                <a:gd name="T33" fmla="*/ 53 h 86"/>
                <a:gd name="T34" fmla="*/ 29 w 48"/>
                <a:gd name="T35" fmla="*/ 37 h 86"/>
                <a:gd name="T36" fmla="*/ 24 w 48"/>
                <a:gd name="T37" fmla="*/ 32 h 86"/>
                <a:gd name="T38" fmla="*/ 17 w 48"/>
                <a:gd name="T39" fmla="*/ 44 h 86"/>
                <a:gd name="T40" fmla="*/ 17 w 48"/>
                <a:gd name="T41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86">
                  <a:moveTo>
                    <a:pt x="0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20" y="23"/>
                    <a:pt x="24" y="21"/>
                    <a:pt x="29" y="21"/>
                  </a:cubicBezTo>
                  <a:cubicBezTo>
                    <a:pt x="34" y="21"/>
                    <a:pt x="39" y="23"/>
                    <a:pt x="42" y="28"/>
                  </a:cubicBezTo>
                  <a:cubicBezTo>
                    <a:pt x="46" y="34"/>
                    <a:pt x="48" y="42"/>
                    <a:pt x="48" y="52"/>
                  </a:cubicBezTo>
                  <a:cubicBezTo>
                    <a:pt x="48" y="63"/>
                    <a:pt x="46" y="71"/>
                    <a:pt x="42" y="77"/>
                  </a:cubicBezTo>
                  <a:cubicBezTo>
                    <a:pt x="39" y="83"/>
                    <a:pt x="34" y="86"/>
                    <a:pt x="27" y="86"/>
                  </a:cubicBezTo>
                  <a:cubicBezTo>
                    <a:pt x="21" y="86"/>
                    <a:pt x="16" y="82"/>
                    <a:pt x="14" y="76"/>
                  </a:cubicBezTo>
                  <a:cubicBezTo>
                    <a:pt x="12" y="78"/>
                    <a:pt x="11" y="81"/>
                    <a:pt x="10" y="84"/>
                  </a:cubicBezTo>
                  <a:cubicBezTo>
                    <a:pt x="0" y="84"/>
                    <a:pt x="0" y="84"/>
                    <a:pt x="0" y="84"/>
                  </a:cubicBezTo>
                  <a:lnTo>
                    <a:pt x="0" y="0"/>
                  </a:lnTo>
                  <a:close/>
                  <a:moveTo>
                    <a:pt x="17" y="58"/>
                  </a:moveTo>
                  <a:cubicBezTo>
                    <a:pt x="17" y="64"/>
                    <a:pt x="17" y="68"/>
                    <a:pt x="18" y="70"/>
                  </a:cubicBezTo>
                  <a:cubicBezTo>
                    <a:pt x="19" y="72"/>
                    <a:pt x="21" y="73"/>
                    <a:pt x="24" y="73"/>
                  </a:cubicBezTo>
                  <a:cubicBezTo>
                    <a:pt x="26" y="73"/>
                    <a:pt x="28" y="72"/>
                    <a:pt x="29" y="69"/>
                  </a:cubicBezTo>
                  <a:cubicBezTo>
                    <a:pt x="30" y="65"/>
                    <a:pt x="31" y="60"/>
                    <a:pt x="31" y="53"/>
                  </a:cubicBezTo>
                  <a:cubicBezTo>
                    <a:pt x="31" y="46"/>
                    <a:pt x="30" y="40"/>
                    <a:pt x="29" y="37"/>
                  </a:cubicBezTo>
                  <a:cubicBezTo>
                    <a:pt x="28" y="34"/>
                    <a:pt x="26" y="32"/>
                    <a:pt x="24" y="32"/>
                  </a:cubicBezTo>
                  <a:cubicBezTo>
                    <a:pt x="19" y="32"/>
                    <a:pt x="17" y="36"/>
                    <a:pt x="17" y="44"/>
                  </a:cubicBezTo>
                  <a:lnTo>
                    <a:pt x="17" y="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1" name="Rectangle 149"/>
            <p:cNvSpPr>
              <a:spLocks noChangeArrowheads="1"/>
            </p:cNvSpPr>
            <p:nvPr/>
          </p:nvSpPr>
          <p:spPr bwMode="auto">
            <a:xfrm>
              <a:off x="1050" y="187"/>
              <a:ext cx="32" cy="1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2" name="Freeform 150"/>
            <p:cNvSpPr>
              <a:spLocks noEditPoints="1"/>
            </p:cNvSpPr>
            <p:nvPr/>
          </p:nvSpPr>
          <p:spPr bwMode="auto">
            <a:xfrm>
              <a:off x="1099" y="226"/>
              <a:ext cx="92" cy="126"/>
            </a:xfrm>
            <a:custGeom>
              <a:avLst/>
              <a:gdLst>
                <a:gd name="T0" fmla="*/ 48 w 48"/>
                <a:gd name="T1" fmla="*/ 36 h 66"/>
                <a:gd name="T2" fmla="*/ 17 w 48"/>
                <a:gd name="T3" fmla="*/ 36 h 66"/>
                <a:gd name="T4" fmla="*/ 17 w 48"/>
                <a:gd name="T5" fmla="*/ 39 h 66"/>
                <a:gd name="T6" fmla="*/ 19 w 48"/>
                <a:gd name="T7" fmla="*/ 50 h 66"/>
                <a:gd name="T8" fmla="*/ 25 w 48"/>
                <a:gd name="T9" fmla="*/ 53 h 66"/>
                <a:gd name="T10" fmla="*/ 33 w 48"/>
                <a:gd name="T11" fmla="*/ 43 h 66"/>
                <a:gd name="T12" fmla="*/ 48 w 48"/>
                <a:gd name="T13" fmla="*/ 44 h 66"/>
                <a:gd name="T14" fmla="*/ 24 w 48"/>
                <a:gd name="T15" fmla="*/ 66 h 66"/>
                <a:gd name="T16" fmla="*/ 6 w 48"/>
                <a:gd name="T17" fmla="*/ 57 h 66"/>
                <a:gd name="T18" fmla="*/ 0 w 48"/>
                <a:gd name="T19" fmla="*/ 34 h 66"/>
                <a:gd name="T20" fmla="*/ 7 w 48"/>
                <a:gd name="T21" fmla="*/ 9 h 66"/>
                <a:gd name="T22" fmla="*/ 24 w 48"/>
                <a:gd name="T23" fmla="*/ 0 h 66"/>
                <a:gd name="T24" fmla="*/ 41 w 48"/>
                <a:gd name="T25" fmla="*/ 8 h 66"/>
                <a:gd name="T26" fmla="*/ 48 w 48"/>
                <a:gd name="T27" fmla="*/ 36 h 66"/>
                <a:gd name="T28" fmla="*/ 32 w 48"/>
                <a:gd name="T29" fmla="*/ 26 h 66"/>
                <a:gd name="T30" fmla="*/ 32 w 48"/>
                <a:gd name="T31" fmla="*/ 24 h 66"/>
                <a:gd name="T32" fmla="*/ 25 w 48"/>
                <a:gd name="T33" fmla="*/ 12 h 66"/>
                <a:gd name="T34" fmla="*/ 17 w 48"/>
                <a:gd name="T35" fmla="*/ 26 h 66"/>
                <a:gd name="T36" fmla="*/ 32 w 48"/>
                <a:gd name="T37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66">
                  <a:moveTo>
                    <a:pt x="48" y="36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5"/>
                    <a:pt x="18" y="49"/>
                    <a:pt x="19" y="50"/>
                  </a:cubicBezTo>
                  <a:cubicBezTo>
                    <a:pt x="21" y="52"/>
                    <a:pt x="22" y="53"/>
                    <a:pt x="25" y="53"/>
                  </a:cubicBezTo>
                  <a:cubicBezTo>
                    <a:pt x="30" y="53"/>
                    <a:pt x="33" y="50"/>
                    <a:pt x="33" y="43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5" y="58"/>
                    <a:pt x="37" y="66"/>
                    <a:pt x="24" y="66"/>
                  </a:cubicBezTo>
                  <a:cubicBezTo>
                    <a:pt x="16" y="66"/>
                    <a:pt x="10" y="63"/>
                    <a:pt x="6" y="57"/>
                  </a:cubicBezTo>
                  <a:cubicBezTo>
                    <a:pt x="2" y="51"/>
                    <a:pt x="0" y="43"/>
                    <a:pt x="0" y="34"/>
                  </a:cubicBezTo>
                  <a:cubicBezTo>
                    <a:pt x="0" y="23"/>
                    <a:pt x="2" y="14"/>
                    <a:pt x="7" y="9"/>
                  </a:cubicBezTo>
                  <a:cubicBezTo>
                    <a:pt x="11" y="3"/>
                    <a:pt x="17" y="0"/>
                    <a:pt x="24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46" y="13"/>
                    <a:pt x="48" y="22"/>
                    <a:pt x="48" y="36"/>
                  </a:cubicBezTo>
                  <a:close/>
                  <a:moveTo>
                    <a:pt x="32" y="26"/>
                  </a:moveTo>
                  <a:cubicBezTo>
                    <a:pt x="32" y="25"/>
                    <a:pt x="32" y="24"/>
                    <a:pt x="32" y="24"/>
                  </a:cubicBezTo>
                  <a:cubicBezTo>
                    <a:pt x="32" y="16"/>
                    <a:pt x="30" y="12"/>
                    <a:pt x="25" y="12"/>
                  </a:cubicBezTo>
                  <a:cubicBezTo>
                    <a:pt x="20" y="12"/>
                    <a:pt x="17" y="16"/>
                    <a:pt x="17" y="26"/>
                  </a:cubicBezTo>
                  <a:lnTo>
                    <a:pt x="3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3" name="Freeform 151"/>
            <p:cNvSpPr>
              <a:spLocks/>
            </p:cNvSpPr>
            <p:nvPr/>
          </p:nvSpPr>
          <p:spPr bwMode="auto">
            <a:xfrm>
              <a:off x="2107" y="200"/>
              <a:ext cx="519" cy="517"/>
            </a:xfrm>
            <a:custGeom>
              <a:avLst/>
              <a:gdLst>
                <a:gd name="T0" fmla="*/ 146 w 304"/>
                <a:gd name="T1" fmla="*/ 0 h 303"/>
                <a:gd name="T2" fmla="*/ 155 w 304"/>
                <a:gd name="T3" fmla="*/ 139 h 303"/>
                <a:gd name="T4" fmla="*/ 230 w 304"/>
                <a:gd name="T5" fmla="*/ 23 h 303"/>
                <a:gd name="T6" fmla="*/ 162 w 304"/>
                <a:gd name="T7" fmla="*/ 143 h 303"/>
                <a:gd name="T8" fmla="*/ 288 w 304"/>
                <a:gd name="T9" fmla="*/ 86 h 303"/>
                <a:gd name="T10" fmla="*/ 167 w 304"/>
                <a:gd name="T11" fmla="*/ 151 h 303"/>
                <a:gd name="T12" fmla="*/ 304 w 304"/>
                <a:gd name="T13" fmla="*/ 171 h 303"/>
                <a:gd name="T14" fmla="*/ 166 w 304"/>
                <a:gd name="T15" fmla="*/ 160 h 303"/>
                <a:gd name="T16" fmla="*/ 270 w 304"/>
                <a:gd name="T17" fmla="*/ 251 h 303"/>
                <a:gd name="T18" fmla="*/ 160 w 304"/>
                <a:gd name="T19" fmla="*/ 167 h 303"/>
                <a:gd name="T20" fmla="*/ 199 w 304"/>
                <a:gd name="T21" fmla="*/ 300 h 303"/>
                <a:gd name="T22" fmla="*/ 152 w 304"/>
                <a:gd name="T23" fmla="*/ 169 h 303"/>
                <a:gd name="T24" fmla="*/ 113 w 304"/>
                <a:gd name="T25" fmla="*/ 303 h 303"/>
                <a:gd name="T26" fmla="*/ 143 w 304"/>
                <a:gd name="T27" fmla="*/ 167 h 303"/>
                <a:gd name="T28" fmla="*/ 38 w 304"/>
                <a:gd name="T29" fmla="*/ 258 h 303"/>
                <a:gd name="T30" fmla="*/ 137 w 304"/>
                <a:gd name="T31" fmla="*/ 161 h 303"/>
                <a:gd name="T32" fmla="*/ 0 w 304"/>
                <a:gd name="T33" fmla="*/ 181 h 303"/>
                <a:gd name="T34" fmla="*/ 136 w 304"/>
                <a:gd name="T35" fmla="*/ 152 h 303"/>
                <a:gd name="T36" fmla="*/ 9 w 304"/>
                <a:gd name="T37" fmla="*/ 95 h 303"/>
                <a:gd name="T38" fmla="*/ 140 w 304"/>
                <a:gd name="T39" fmla="*/ 144 h 303"/>
                <a:gd name="T40" fmla="*/ 64 w 304"/>
                <a:gd name="T41" fmla="*/ 27 h 303"/>
                <a:gd name="T42" fmla="*/ 146 w 304"/>
                <a:gd name="T43" fmla="*/ 140 h 303"/>
                <a:gd name="T44" fmla="*/ 146 w 304"/>
                <a:gd name="T45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4" h="303">
                  <a:moveTo>
                    <a:pt x="146" y="0"/>
                  </a:moveTo>
                  <a:lnTo>
                    <a:pt x="155" y="139"/>
                  </a:lnTo>
                  <a:lnTo>
                    <a:pt x="230" y="23"/>
                  </a:lnTo>
                  <a:lnTo>
                    <a:pt x="162" y="143"/>
                  </a:lnTo>
                  <a:lnTo>
                    <a:pt x="288" y="86"/>
                  </a:lnTo>
                  <a:lnTo>
                    <a:pt x="167" y="151"/>
                  </a:lnTo>
                  <a:lnTo>
                    <a:pt x="304" y="171"/>
                  </a:lnTo>
                  <a:lnTo>
                    <a:pt x="166" y="160"/>
                  </a:lnTo>
                  <a:lnTo>
                    <a:pt x="270" y="251"/>
                  </a:lnTo>
                  <a:lnTo>
                    <a:pt x="160" y="167"/>
                  </a:lnTo>
                  <a:lnTo>
                    <a:pt x="199" y="300"/>
                  </a:lnTo>
                  <a:lnTo>
                    <a:pt x="152" y="169"/>
                  </a:lnTo>
                  <a:lnTo>
                    <a:pt x="113" y="303"/>
                  </a:lnTo>
                  <a:lnTo>
                    <a:pt x="143" y="167"/>
                  </a:lnTo>
                  <a:lnTo>
                    <a:pt x="38" y="258"/>
                  </a:lnTo>
                  <a:lnTo>
                    <a:pt x="137" y="161"/>
                  </a:lnTo>
                  <a:lnTo>
                    <a:pt x="0" y="181"/>
                  </a:lnTo>
                  <a:lnTo>
                    <a:pt x="136" y="152"/>
                  </a:lnTo>
                  <a:lnTo>
                    <a:pt x="9" y="95"/>
                  </a:lnTo>
                  <a:lnTo>
                    <a:pt x="140" y="144"/>
                  </a:lnTo>
                  <a:lnTo>
                    <a:pt x="64" y="27"/>
                  </a:lnTo>
                  <a:lnTo>
                    <a:pt x="146" y="14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4" name="Freeform 152"/>
            <p:cNvSpPr>
              <a:spLocks/>
            </p:cNvSpPr>
            <p:nvPr/>
          </p:nvSpPr>
          <p:spPr bwMode="auto">
            <a:xfrm>
              <a:off x="1773" y="675"/>
              <a:ext cx="99" cy="177"/>
            </a:xfrm>
            <a:custGeom>
              <a:avLst/>
              <a:gdLst>
                <a:gd name="T0" fmla="*/ 0 w 51"/>
                <a:gd name="T1" fmla="*/ 30 h 92"/>
                <a:gd name="T2" fmla="*/ 26 w 51"/>
                <a:gd name="T3" fmla="*/ 0 h 92"/>
                <a:gd name="T4" fmla="*/ 50 w 51"/>
                <a:gd name="T5" fmla="*/ 27 h 92"/>
                <a:gd name="T6" fmla="*/ 17 w 51"/>
                <a:gd name="T7" fmla="*/ 74 h 92"/>
                <a:gd name="T8" fmla="*/ 51 w 51"/>
                <a:gd name="T9" fmla="*/ 74 h 92"/>
                <a:gd name="T10" fmla="*/ 49 w 51"/>
                <a:gd name="T11" fmla="*/ 92 h 92"/>
                <a:gd name="T12" fmla="*/ 0 w 51"/>
                <a:gd name="T13" fmla="*/ 92 h 92"/>
                <a:gd name="T14" fmla="*/ 0 w 51"/>
                <a:gd name="T15" fmla="*/ 74 h 92"/>
                <a:gd name="T16" fmla="*/ 28 w 51"/>
                <a:gd name="T17" fmla="*/ 41 h 92"/>
                <a:gd name="T18" fmla="*/ 32 w 51"/>
                <a:gd name="T19" fmla="*/ 28 h 92"/>
                <a:gd name="T20" fmla="*/ 25 w 51"/>
                <a:gd name="T21" fmla="*/ 16 h 92"/>
                <a:gd name="T22" fmla="*/ 15 w 51"/>
                <a:gd name="T23" fmla="*/ 34 h 92"/>
                <a:gd name="T24" fmla="*/ 0 w 51"/>
                <a:gd name="T25" fmla="*/ 3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92">
                  <a:moveTo>
                    <a:pt x="0" y="30"/>
                  </a:moveTo>
                  <a:cubicBezTo>
                    <a:pt x="2" y="17"/>
                    <a:pt x="7" y="0"/>
                    <a:pt x="26" y="0"/>
                  </a:cubicBezTo>
                  <a:cubicBezTo>
                    <a:pt x="45" y="0"/>
                    <a:pt x="50" y="17"/>
                    <a:pt x="50" y="27"/>
                  </a:cubicBezTo>
                  <a:cubicBezTo>
                    <a:pt x="50" y="45"/>
                    <a:pt x="36" y="59"/>
                    <a:pt x="17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7" y="67"/>
                    <a:pt x="23" y="52"/>
                    <a:pt x="28" y="41"/>
                  </a:cubicBezTo>
                  <a:cubicBezTo>
                    <a:pt x="30" y="38"/>
                    <a:pt x="32" y="33"/>
                    <a:pt x="32" y="28"/>
                  </a:cubicBezTo>
                  <a:cubicBezTo>
                    <a:pt x="32" y="26"/>
                    <a:pt x="32" y="16"/>
                    <a:pt x="25" y="16"/>
                  </a:cubicBezTo>
                  <a:cubicBezTo>
                    <a:pt x="20" y="16"/>
                    <a:pt x="17" y="19"/>
                    <a:pt x="15" y="34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5" name="Freeform 153"/>
            <p:cNvSpPr>
              <a:spLocks noEditPoints="1"/>
            </p:cNvSpPr>
            <p:nvPr/>
          </p:nvSpPr>
          <p:spPr bwMode="auto">
            <a:xfrm>
              <a:off x="1889" y="675"/>
              <a:ext cx="97" cy="179"/>
            </a:xfrm>
            <a:custGeom>
              <a:avLst/>
              <a:gdLst>
                <a:gd name="T0" fmla="*/ 26 w 51"/>
                <a:gd name="T1" fmla="*/ 0 h 93"/>
                <a:gd name="T2" fmla="*/ 47 w 51"/>
                <a:gd name="T3" fmla="*/ 15 h 93"/>
                <a:gd name="T4" fmla="*/ 51 w 51"/>
                <a:gd name="T5" fmla="*/ 46 h 93"/>
                <a:gd name="T6" fmla="*/ 26 w 51"/>
                <a:gd name="T7" fmla="*/ 93 h 93"/>
                <a:gd name="T8" fmla="*/ 4 w 51"/>
                <a:gd name="T9" fmla="*/ 79 h 93"/>
                <a:gd name="T10" fmla="*/ 0 w 51"/>
                <a:gd name="T11" fmla="*/ 48 h 93"/>
                <a:gd name="T12" fmla="*/ 26 w 51"/>
                <a:gd name="T13" fmla="*/ 0 h 93"/>
                <a:gd name="T14" fmla="*/ 19 w 51"/>
                <a:gd name="T15" fmla="*/ 73 h 93"/>
                <a:gd name="T16" fmla="*/ 26 w 51"/>
                <a:gd name="T17" fmla="*/ 79 h 93"/>
                <a:gd name="T18" fmla="*/ 32 w 51"/>
                <a:gd name="T19" fmla="*/ 73 h 93"/>
                <a:gd name="T20" fmla="*/ 34 w 51"/>
                <a:gd name="T21" fmla="*/ 47 h 93"/>
                <a:gd name="T22" fmla="*/ 32 w 51"/>
                <a:gd name="T23" fmla="*/ 21 h 93"/>
                <a:gd name="T24" fmla="*/ 26 w 51"/>
                <a:gd name="T25" fmla="*/ 15 h 93"/>
                <a:gd name="T26" fmla="*/ 19 w 51"/>
                <a:gd name="T27" fmla="*/ 21 h 93"/>
                <a:gd name="T28" fmla="*/ 18 w 51"/>
                <a:gd name="T29" fmla="*/ 47 h 93"/>
                <a:gd name="T30" fmla="*/ 19 w 51"/>
                <a:gd name="T31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93">
                  <a:moveTo>
                    <a:pt x="26" y="0"/>
                  </a:moveTo>
                  <a:cubicBezTo>
                    <a:pt x="36" y="0"/>
                    <a:pt x="42" y="5"/>
                    <a:pt x="47" y="15"/>
                  </a:cubicBezTo>
                  <a:cubicBezTo>
                    <a:pt x="51" y="24"/>
                    <a:pt x="51" y="40"/>
                    <a:pt x="51" y="46"/>
                  </a:cubicBezTo>
                  <a:cubicBezTo>
                    <a:pt x="51" y="79"/>
                    <a:pt x="44" y="93"/>
                    <a:pt x="26" y="93"/>
                  </a:cubicBezTo>
                  <a:cubicBezTo>
                    <a:pt x="15" y="93"/>
                    <a:pt x="9" y="89"/>
                    <a:pt x="4" y="79"/>
                  </a:cubicBezTo>
                  <a:cubicBezTo>
                    <a:pt x="0" y="70"/>
                    <a:pt x="0" y="54"/>
                    <a:pt x="0" y="48"/>
                  </a:cubicBezTo>
                  <a:cubicBezTo>
                    <a:pt x="0" y="14"/>
                    <a:pt x="8" y="0"/>
                    <a:pt x="26" y="0"/>
                  </a:cubicBezTo>
                  <a:close/>
                  <a:moveTo>
                    <a:pt x="19" y="73"/>
                  </a:moveTo>
                  <a:cubicBezTo>
                    <a:pt x="20" y="76"/>
                    <a:pt x="22" y="79"/>
                    <a:pt x="26" y="79"/>
                  </a:cubicBezTo>
                  <a:cubicBezTo>
                    <a:pt x="29" y="79"/>
                    <a:pt x="31" y="77"/>
                    <a:pt x="32" y="73"/>
                  </a:cubicBezTo>
                  <a:cubicBezTo>
                    <a:pt x="33" y="69"/>
                    <a:pt x="34" y="61"/>
                    <a:pt x="34" y="47"/>
                  </a:cubicBezTo>
                  <a:cubicBezTo>
                    <a:pt x="34" y="36"/>
                    <a:pt x="33" y="26"/>
                    <a:pt x="32" y="21"/>
                  </a:cubicBezTo>
                  <a:cubicBezTo>
                    <a:pt x="31" y="17"/>
                    <a:pt x="30" y="15"/>
                    <a:pt x="26" y="15"/>
                  </a:cubicBezTo>
                  <a:cubicBezTo>
                    <a:pt x="22" y="15"/>
                    <a:pt x="20" y="17"/>
                    <a:pt x="19" y="21"/>
                  </a:cubicBezTo>
                  <a:cubicBezTo>
                    <a:pt x="18" y="25"/>
                    <a:pt x="18" y="34"/>
                    <a:pt x="18" y="47"/>
                  </a:cubicBezTo>
                  <a:cubicBezTo>
                    <a:pt x="18" y="57"/>
                    <a:pt x="18" y="68"/>
                    <a:pt x="19" y="7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6" name="Freeform 154"/>
            <p:cNvSpPr>
              <a:spLocks noEditPoints="1"/>
            </p:cNvSpPr>
            <p:nvPr/>
          </p:nvSpPr>
          <p:spPr bwMode="auto">
            <a:xfrm>
              <a:off x="2002" y="675"/>
              <a:ext cx="100" cy="179"/>
            </a:xfrm>
            <a:custGeom>
              <a:avLst/>
              <a:gdLst>
                <a:gd name="T0" fmla="*/ 26 w 52"/>
                <a:gd name="T1" fmla="*/ 0 h 93"/>
                <a:gd name="T2" fmla="*/ 47 w 52"/>
                <a:gd name="T3" fmla="*/ 15 h 93"/>
                <a:gd name="T4" fmla="*/ 52 w 52"/>
                <a:gd name="T5" fmla="*/ 46 h 93"/>
                <a:gd name="T6" fmla="*/ 26 w 52"/>
                <a:gd name="T7" fmla="*/ 93 h 93"/>
                <a:gd name="T8" fmla="*/ 5 w 52"/>
                <a:gd name="T9" fmla="*/ 79 h 93"/>
                <a:gd name="T10" fmla="*/ 0 w 52"/>
                <a:gd name="T11" fmla="*/ 48 h 93"/>
                <a:gd name="T12" fmla="*/ 26 w 52"/>
                <a:gd name="T13" fmla="*/ 0 h 93"/>
                <a:gd name="T14" fmla="*/ 20 w 52"/>
                <a:gd name="T15" fmla="*/ 73 h 93"/>
                <a:gd name="T16" fmla="*/ 26 w 52"/>
                <a:gd name="T17" fmla="*/ 79 h 93"/>
                <a:gd name="T18" fmla="*/ 32 w 52"/>
                <a:gd name="T19" fmla="*/ 73 h 93"/>
                <a:gd name="T20" fmla="*/ 34 w 52"/>
                <a:gd name="T21" fmla="*/ 47 h 93"/>
                <a:gd name="T22" fmla="*/ 33 w 52"/>
                <a:gd name="T23" fmla="*/ 21 h 93"/>
                <a:gd name="T24" fmla="*/ 26 w 52"/>
                <a:gd name="T25" fmla="*/ 15 h 93"/>
                <a:gd name="T26" fmla="*/ 20 w 52"/>
                <a:gd name="T27" fmla="*/ 21 h 93"/>
                <a:gd name="T28" fmla="*/ 18 w 52"/>
                <a:gd name="T29" fmla="*/ 47 h 93"/>
                <a:gd name="T30" fmla="*/ 20 w 52"/>
                <a:gd name="T31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93">
                  <a:moveTo>
                    <a:pt x="26" y="0"/>
                  </a:moveTo>
                  <a:cubicBezTo>
                    <a:pt x="36" y="0"/>
                    <a:pt x="43" y="5"/>
                    <a:pt x="47" y="15"/>
                  </a:cubicBezTo>
                  <a:cubicBezTo>
                    <a:pt x="51" y="24"/>
                    <a:pt x="52" y="40"/>
                    <a:pt x="52" y="46"/>
                  </a:cubicBezTo>
                  <a:cubicBezTo>
                    <a:pt x="52" y="79"/>
                    <a:pt x="44" y="93"/>
                    <a:pt x="26" y="93"/>
                  </a:cubicBezTo>
                  <a:cubicBezTo>
                    <a:pt x="15" y="93"/>
                    <a:pt x="9" y="89"/>
                    <a:pt x="5" y="79"/>
                  </a:cubicBezTo>
                  <a:cubicBezTo>
                    <a:pt x="1" y="70"/>
                    <a:pt x="0" y="54"/>
                    <a:pt x="0" y="48"/>
                  </a:cubicBezTo>
                  <a:cubicBezTo>
                    <a:pt x="0" y="14"/>
                    <a:pt x="8" y="0"/>
                    <a:pt x="26" y="0"/>
                  </a:cubicBezTo>
                  <a:close/>
                  <a:moveTo>
                    <a:pt x="20" y="73"/>
                  </a:moveTo>
                  <a:cubicBezTo>
                    <a:pt x="21" y="76"/>
                    <a:pt x="22" y="79"/>
                    <a:pt x="26" y="79"/>
                  </a:cubicBezTo>
                  <a:cubicBezTo>
                    <a:pt x="29" y="79"/>
                    <a:pt x="31" y="77"/>
                    <a:pt x="32" y="73"/>
                  </a:cubicBezTo>
                  <a:cubicBezTo>
                    <a:pt x="34" y="69"/>
                    <a:pt x="34" y="61"/>
                    <a:pt x="34" y="47"/>
                  </a:cubicBezTo>
                  <a:cubicBezTo>
                    <a:pt x="34" y="36"/>
                    <a:pt x="34" y="26"/>
                    <a:pt x="33" y="21"/>
                  </a:cubicBezTo>
                  <a:cubicBezTo>
                    <a:pt x="31" y="17"/>
                    <a:pt x="30" y="15"/>
                    <a:pt x="26" y="15"/>
                  </a:cubicBezTo>
                  <a:cubicBezTo>
                    <a:pt x="23" y="15"/>
                    <a:pt x="21" y="17"/>
                    <a:pt x="20" y="21"/>
                  </a:cubicBezTo>
                  <a:cubicBezTo>
                    <a:pt x="18" y="25"/>
                    <a:pt x="18" y="34"/>
                    <a:pt x="18" y="47"/>
                  </a:cubicBezTo>
                  <a:cubicBezTo>
                    <a:pt x="18" y="57"/>
                    <a:pt x="18" y="68"/>
                    <a:pt x="20" y="7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7" name="Freeform 155"/>
            <p:cNvSpPr>
              <a:spLocks/>
            </p:cNvSpPr>
            <p:nvPr/>
          </p:nvSpPr>
          <p:spPr bwMode="auto">
            <a:xfrm>
              <a:off x="2118" y="680"/>
              <a:ext cx="97" cy="174"/>
            </a:xfrm>
            <a:custGeom>
              <a:avLst/>
              <a:gdLst>
                <a:gd name="T0" fmla="*/ 47 w 51"/>
                <a:gd name="T1" fmla="*/ 0 h 91"/>
                <a:gd name="T2" fmla="*/ 45 w 51"/>
                <a:gd name="T3" fmla="*/ 17 h 91"/>
                <a:gd name="T4" fmla="*/ 18 w 51"/>
                <a:gd name="T5" fmla="*/ 17 h 91"/>
                <a:gd name="T6" fmla="*/ 17 w 51"/>
                <a:gd name="T7" fmla="*/ 38 h 91"/>
                <a:gd name="T8" fmla="*/ 30 w 51"/>
                <a:gd name="T9" fmla="*/ 30 h 91"/>
                <a:gd name="T10" fmla="*/ 47 w 51"/>
                <a:gd name="T11" fmla="*/ 40 h 91"/>
                <a:gd name="T12" fmla="*/ 51 w 51"/>
                <a:gd name="T13" fmla="*/ 60 h 91"/>
                <a:gd name="T14" fmla="*/ 39 w 51"/>
                <a:gd name="T15" fmla="*/ 87 h 91"/>
                <a:gd name="T16" fmla="*/ 25 w 51"/>
                <a:gd name="T17" fmla="*/ 91 h 91"/>
                <a:gd name="T18" fmla="*/ 6 w 51"/>
                <a:gd name="T19" fmla="*/ 82 h 91"/>
                <a:gd name="T20" fmla="*/ 0 w 51"/>
                <a:gd name="T21" fmla="*/ 66 h 91"/>
                <a:gd name="T22" fmla="*/ 15 w 51"/>
                <a:gd name="T23" fmla="*/ 63 h 91"/>
                <a:gd name="T24" fmla="*/ 25 w 51"/>
                <a:gd name="T25" fmla="*/ 75 h 91"/>
                <a:gd name="T26" fmla="*/ 32 w 51"/>
                <a:gd name="T27" fmla="*/ 71 h 91"/>
                <a:gd name="T28" fmla="*/ 35 w 51"/>
                <a:gd name="T29" fmla="*/ 61 h 91"/>
                <a:gd name="T30" fmla="*/ 25 w 51"/>
                <a:gd name="T31" fmla="*/ 46 h 91"/>
                <a:gd name="T32" fmla="*/ 16 w 51"/>
                <a:gd name="T33" fmla="*/ 53 h 91"/>
                <a:gd name="T34" fmla="*/ 3 w 51"/>
                <a:gd name="T35" fmla="*/ 50 h 91"/>
                <a:gd name="T36" fmla="*/ 6 w 51"/>
                <a:gd name="T37" fmla="*/ 0 h 91"/>
                <a:gd name="T38" fmla="*/ 47 w 51"/>
                <a:gd name="T3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91">
                  <a:moveTo>
                    <a:pt x="47" y="0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9" y="35"/>
                    <a:pt x="22" y="30"/>
                    <a:pt x="30" y="30"/>
                  </a:cubicBezTo>
                  <a:cubicBezTo>
                    <a:pt x="33" y="30"/>
                    <a:pt x="41" y="31"/>
                    <a:pt x="47" y="40"/>
                  </a:cubicBezTo>
                  <a:cubicBezTo>
                    <a:pt x="51" y="47"/>
                    <a:pt x="51" y="57"/>
                    <a:pt x="51" y="60"/>
                  </a:cubicBezTo>
                  <a:cubicBezTo>
                    <a:pt x="51" y="68"/>
                    <a:pt x="50" y="81"/>
                    <a:pt x="39" y="87"/>
                  </a:cubicBezTo>
                  <a:cubicBezTo>
                    <a:pt x="35" y="90"/>
                    <a:pt x="30" y="91"/>
                    <a:pt x="25" y="91"/>
                  </a:cubicBezTo>
                  <a:cubicBezTo>
                    <a:pt x="17" y="91"/>
                    <a:pt x="11" y="89"/>
                    <a:pt x="6" y="82"/>
                  </a:cubicBezTo>
                  <a:cubicBezTo>
                    <a:pt x="1" y="76"/>
                    <a:pt x="0" y="70"/>
                    <a:pt x="0" y="66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6" y="67"/>
                    <a:pt x="17" y="75"/>
                    <a:pt x="25" y="75"/>
                  </a:cubicBezTo>
                  <a:cubicBezTo>
                    <a:pt x="29" y="75"/>
                    <a:pt x="31" y="73"/>
                    <a:pt x="32" y="71"/>
                  </a:cubicBezTo>
                  <a:cubicBezTo>
                    <a:pt x="35" y="67"/>
                    <a:pt x="35" y="62"/>
                    <a:pt x="35" y="61"/>
                  </a:cubicBezTo>
                  <a:cubicBezTo>
                    <a:pt x="35" y="56"/>
                    <a:pt x="33" y="46"/>
                    <a:pt x="25" y="46"/>
                  </a:cubicBezTo>
                  <a:cubicBezTo>
                    <a:pt x="19" y="46"/>
                    <a:pt x="17" y="51"/>
                    <a:pt x="16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0202" name="Group 170"/>
          <p:cNvGrpSpPr>
            <a:grpSpLocks/>
          </p:cNvGrpSpPr>
          <p:nvPr/>
        </p:nvGrpSpPr>
        <p:grpSpPr bwMode="auto">
          <a:xfrm>
            <a:off x="366713" y="1092200"/>
            <a:ext cx="2022475" cy="241300"/>
            <a:chOff x="231" y="688"/>
            <a:chExt cx="960" cy="115"/>
          </a:xfrm>
        </p:grpSpPr>
        <p:sp>
          <p:nvSpPr>
            <p:cNvPr id="300188" name="Freeform 156"/>
            <p:cNvSpPr>
              <a:spLocks/>
            </p:cNvSpPr>
            <p:nvPr/>
          </p:nvSpPr>
          <p:spPr bwMode="auto">
            <a:xfrm>
              <a:off x="231" y="692"/>
              <a:ext cx="70" cy="111"/>
            </a:xfrm>
            <a:custGeom>
              <a:avLst/>
              <a:gdLst>
                <a:gd name="T0" fmla="*/ 12 w 36"/>
                <a:gd name="T1" fmla="*/ 0 h 57"/>
                <a:gd name="T2" fmla="*/ 12 w 36"/>
                <a:gd name="T3" fmla="*/ 32 h 57"/>
                <a:gd name="T4" fmla="*/ 19 w 36"/>
                <a:gd name="T5" fmla="*/ 47 h 57"/>
                <a:gd name="T6" fmla="*/ 25 w 36"/>
                <a:gd name="T7" fmla="*/ 43 h 57"/>
                <a:gd name="T8" fmla="*/ 26 w 36"/>
                <a:gd name="T9" fmla="*/ 32 h 57"/>
                <a:gd name="T10" fmla="*/ 26 w 36"/>
                <a:gd name="T11" fmla="*/ 0 h 57"/>
                <a:gd name="T12" fmla="*/ 36 w 36"/>
                <a:gd name="T13" fmla="*/ 0 h 57"/>
                <a:gd name="T14" fmla="*/ 36 w 36"/>
                <a:gd name="T15" fmla="*/ 32 h 57"/>
                <a:gd name="T16" fmla="*/ 30 w 36"/>
                <a:gd name="T17" fmla="*/ 54 h 57"/>
                <a:gd name="T18" fmla="*/ 18 w 36"/>
                <a:gd name="T19" fmla="*/ 57 h 57"/>
                <a:gd name="T20" fmla="*/ 0 w 36"/>
                <a:gd name="T21" fmla="*/ 32 h 57"/>
                <a:gd name="T22" fmla="*/ 0 w 36"/>
                <a:gd name="T23" fmla="*/ 0 h 57"/>
                <a:gd name="T24" fmla="*/ 12 w 36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7">
                  <a:moveTo>
                    <a:pt x="12" y="0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2" y="40"/>
                    <a:pt x="12" y="47"/>
                    <a:pt x="19" y="47"/>
                  </a:cubicBezTo>
                  <a:cubicBezTo>
                    <a:pt x="23" y="47"/>
                    <a:pt x="24" y="45"/>
                    <a:pt x="25" y="43"/>
                  </a:cubicBezTo>
                  <a:cubicBezTo>
                    <a:pt x="26" y="41"/>
                    <a:pt x="26" y="38"/>
                    <a:pt x="26" y="3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41"/>
                    <a:pt x="36" y="49"/>
                    <a:pt x="30" y="54"/>
                  </a:cubicBezTo>
                  <a:cubicBezTo>
                    <a:pt x="27" y="55"/>
                    <a:pt x="24" y="57"/>
                    <a:pt x="18" y="57"/>
                  </a:cubicBezTo>
                  <a:cubicBezTo>
                    <a:pt x="0" y="57"/>
                    <a:pt x="0" y="44"/>
                    <a:pt x="0" y="3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89" name="Freeform 157"/>
            <p:cNvSpPr>
              <a:spLocks/>
            </p:cNvSpPr>
            <p:nvPr/>
          </p:nvSpPr>
          <p:spPr bwMode="auto">
            <a:xfrm>
              <a:off x="314" y="719"/>
              <a:ext cx="55" cy="84"/>
            </a:xfrm>
            <a:custGeom>
              <a:avLst/>
              <a:gdLst>
                <a:gd name="T0" fmla="*/ 20 w 29"/>
                <a:gd name="T1" fmla="*/ 13 h 43"/>
                <a:gd name="T2" fmla="*/ 14 w 29"/>
                <a:gd name="T3" fmla="*/ 7 h 43"/>
                <a:gd name="T4" fmla="*/ 11 w 29"/>
                <a:gd name="T5" fmla="*/ 11 h 43"/>
                <a:gd name="T6" fmla="*/ 17 w 29"/>
                <a:gd name="T7" fmla="*/ 17 h 43"/>
                <a:gd name="T8" fmla="*/ 29 w 29"/>
                <a:gd name="T9" fmla="*/ 29 h 43"/>
                <a:gd name="T10" fmla="*/ 14 w 29"/>
                <a:gd name="T11" fmla="*/ 43 h 43"/>
                <a:gd name="T12" fmla="*/ 0 w 29"/>
                <a:gd name="T13" fmla="*/ 31 h 43"/>
                <a:gd name="T14" fmla="*/ 8 w 29"/>
                <a:gd name="T15" fmla="*/ 29 h 43"/>
                <a:gd name="T16" fmla="*/ 14 w 29"/>
                <a:gd name="T17" fmla="*/ 35 h 43"/>
                <a:gd name="T18" fmla="*/ 19 w 29"/>
                <a:gd name="T19" fmla="*/ 31 h 43"/>
                <a:gd name="T20" fmla="*/ 12 w 29"/>
                <a:gd name="T21" fmla="*/ 26 h 43"/>
                <a:gd name="T22" fmla="*/ 1 w 29"/>
                <a:gd name="T23" fmla="*/ 13 h 43"/>
                <a:gd name="T24" fmla="*/ 15 w 29"/>
                <a:gd name="T25" fmla="*/ 0 h 43"/>
                <a:gd name="T26" fmla="*/ 28 w 29"/>
                <a:gd name="T27" fmla="*/ 11 h 43"/>
                <a:gd name="T28" fmla="*/ 20 w 29"/>
                <a:gd name="T2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43">
                  <a:moveTo>
                    <a:pt x="20" y="13"/>
                  </a:moveTo>
                  <a:cubicBezTo>
                    <a:pt x="19" y="11"/>
                    <a:pt x="18" y="7"/>
                    <a:pt x="14" y="7"/>
                  </a:cubicBezTo>
                  <a:cubicBezTo>
                    <a:pt x="12" y="7"/>
                    <a:pt x="11" y="9"/>
                    <a:pt x="11" y="11"/>
                  </a:cubicBezTo>
                  <a:cubicBezTo>
                    <a:pt x="11" y="14"/>
                    <a:pt x="13" y="15"/>
                    <a:pt x="17" y="17"/>
                  </a:cubicBezTo>
                  <a:cubicBezTo>
                    <a:pt x="23" y="19"/>
                    <a:pt x="29" y="21"/>
                    <a:pt x="29" y="29"/>
                  </a:cubicBezTo>
                  <a:cubicBezTo>
                    <a:pt x="29" y="35"/>
                    <a:pt x="25" y="43"/>
                    <a:pt x="14" y="43"/>
                  </a:cubicBezTo>
                  <a:cubicBezTo>
                    <a:pt x="1" y="43"/>
                    <a:pt x="0" y="34"/>
                    <a:pt x="0" y="31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1"/>
                    <a:pt x="9" y="35"/>
                    <a:pt x="14" y="35"/>
                  </a:cubicBezTo>
                  <a:cubicBezTo>
                    <a:pt x="15" y="35"/>
                    <a:pt x="19" y="35"/>
                    <a:pt x="19" y="31"/>
                  </a:cubicBezTo>
                  <a:cubicBezTo>
                    <a:pt x="19" y="28"/>
                    <a:pt x="16" y="27"/>
                    <a:pt x="12" y="26"/>
                  </a:cubicBezTo>
                  <a:cubicBezTo>
                    <a:pt x="8" y="25"/>
                    <a:pt x="1" y="22"/>
                    <a:pt x="1" y="13"/>
                  </a:cubicBezTo>
                  <a:cubicBezTo>
                    <a:pt x="1" y="4"/>
                    <a:pt x="8" y="0"/>
                    <a:pt x="15" y="0"/>
                  </a:cubicBezTo>
                  <a:cubicBezTo>
                    <a:pt x="21" y="0"/>
                    <a:pt x="26" y="4"/>
                    <a:pt x="28" y="11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0" name="Freeform 158"/>
            <p:cNvSpPr>
              <a:spLocks noEditPoints="1"/>
            </p:cNvSpPr>
            <p:nvPr/>
          </p:nvSpPr>
          <p:spPr bwMode="auto">
            <a:xfrm>
              <a:off x="377" y="719"/>
              <a:ext cx="62" cy="84"/>
            </a:xfrm>
            <a:custGeom>
              <a:avLst/>
              <a:gdLst>
                <a:gd name="T0" fmla="*/ 11 w 32"/>
                <a:gd name="T1" fmla="*/ 23 h 43"/>
                <a:gd name="T2" fmla="*/ 16 w 32"/>
                <a:gd name="T3" fmla="*/ 35 h 43"/>
                <a:gd name="T4" fmla="*/ 22 w 32"/>
                <a:gd name="T5" fmla="*/ 28 h 43"/>
                <a:gd name="T6" fmla="*/ 32 w 32"/>
                <a:gd name="T7" fmla="*/ 28 h 43"/>
                <a:gd name="T8" fmla="*/ 16 w 32"/>
                <a:gd name="T9" fmla="*/ 43 h 43"/>
                <a:gd name="T10" fmla="*/ 0 w 32"/>
                <a:gd name="T11" fmla="*/ 22 h 43"/>
                <a:gd name="T12" fmla="*/ 3 w 32"/>
                <a:gd name="T13" fmla="*/ 8 h 43"/>
                <a:gd name="T14" fmla="*/ 16 w 32"/>
                <a:gd name="T15" fmla="*/ 0 h 43"/>
                <a:gd name="T16" fmla="*/ 29 w 32"/>
                <a:gd name="T17" fmla="*/ 7 h 43"/>
                <a:gd name="T18" fmla="*/ 32 w 32"/>
                <a:gd name="T19" fmla="*/ 23 h 43"/>
                <a:gd name="T20" fmla="*/ 11 w 32"/>
                <a:gd name="T21" fmla="*/ 23 h 43"/>
                <a:gd name="T22" fmla="*/ 21 w 32"/>
                <a:gd name="T23" fmla="*/ 17 h 43"/>
                <a:gd name="T24" fmla="*/ 16 w 32"/>
                <a:gd name="T25" fmla="*/ 7 h 43"/>
                <a:gd name="T26" fmla="*/ 11 w 32"/>
                <a:gd name="T27" fmla="*/ 17 h 43"/>
                <a:gd name="T28" fmla="*/ 21 w 32"/>
                <a:gd name="T2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43">
                  <a:moveTo>
                    <a:pt x="11" y="23"/>
                  </a:moveTo>
                  <a:cubicBezTo>
                    <a:pt x="11" y="29"/>
                    <a:pt x="11" y="35"/>
                    <a:pt x="16" y="35"/>
                  </a:cubicBezTo>
                  <a:cubicBezTo>
                    <a:pt x="21" y="35"/>
                    <a:pt x="22" y="30"/>
                    <a:pt x="2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1" y="32"/>
                    <a:pt x="29" y="43"/>
                    <a:pt x="16" y="43"/>
                  </a:cubicBezTo>
                  <a:cubicBezTo>
                    <a:pt x="4" y="43"/>
                    <a:pt x="0" y="33"/>
                    <a:pt x="0" y="22"/>
                  </a:cubicBezTo>
                  <a:cubicBezTo>
                    <a:pt x="0" y="19"/>
                    <a:pt x="0" y="13"/>
                    <a:pt x="3" y="8"/>
                  </a:cubicBezTo>
                  <a:cubicBezTo>
                    <a:pt x="6" y="2"/>
                    <a:pt x="11" y="0"/>
                    <a:pt x="16" y="0"/>
                  </a:cubicBezTo>
                  <a:cubicBezTo>
                    <a:pt x="23" y="0"/>
                    <a:pt x="27" y="4"/>
                    <a:pt x="29" y="7"/>
                  </a:cubicBezTo>
                  <a:cubicBezTo>
                    <a:pt x="32" y="13"/>
                    <a:pt x="32" y="18"/>
                    <a:pt x="32" y="23"/>
                  </a:cubicBezTo>
                  <a:lnTo>
                    <a:pt x="11" y="23"/>
                  </a:lnTo>
                  <a:close/>
                  <a:moveTo>
                    <a:pt x="21" y="17"/>
                  </a:moveTo>
                  <a:cubicBezTo>
                    <a:pt x="21" y="14"/>
                    <a:pt x="22" y="7"/>
                    <a:pt x="16" y="7"/>
                  </a:cubicBezTo>
                  <a:cubicBezTo>
                    <a:pt x="11" y="7"/>
                    <a:pt x="11" y="14"/>
                    <a:pt x="11" y="17"/>
                  </a:cubicBezTo>
                  <a:lnTo>
                    <a:pt x="21" y="17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1" name="Freeform 159"/>
            <p:cNvSpPr>
              <a:spLocks/>
            </p:cNvSpPr>
            <p:nvPr/>
          </p:nvSpPr>
          <p:spPr bwMode="auto">
            <a:xfrm>
              <a:off x="449" y="719"/>
              <a:ext cx="41" cy="82"/>
            </a:xfrm>
            <a:custGeom>
              <a:avLst/>
              <a:gdLst>
                <a:gd name="T0" fmla="*/ 10 w 21"/>
                <a:gd name="T1" fmla="*/ 1 h 42"/>
                <a:gd name="T2" fmla="*/ 10 w 21"/>
                <a:gd name="T3" fmla="*/ 11 h 42"/>
                <a:gd name="T4" fmla="*/ 19 w 21"/>
                <a:gd name="T5" fmla="*/ 0 h 42"/>
                <a:gd name="T6" fmla="*/ 21 w 21"/>
                <a:gd name="T7" fmla="*/ 0 h 42"/>
                <a:gd name="T8" fmla="*/ 21 w 21"/>
                <a:gd name="T9" fmla="*/ 12 h 42"/>
                <a:gd name="T10" fmla="*/ 19 w 21"/>
                <a:gd name="T11" fmla="*/ 12 h 42"/>
                <a:gd name="T12" fmla="*/ 11 w 21"/>
                <a:gd name="T13" fmla="*/ 24 h 42"/>
                <a:gd name="T14" fmla="*/ 11 w 21"/>
                <a:gd name="T15" fmla="*/ 42 h 42"/>
                <a:gd name="T16" fmla="*/ 0 w 21"/>
                <a:gd name="T17" fmla="*/ 42 h 42"/>
                <a:gd name="T18" fmla="*/ 0 w 21"/>
                <a:gd name="T19" fmla="*/ 1 h 42"/>
                <a:gd name="T20" fmla="*/ 10 w 21"/>
                <a:gd name="T2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42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1" y="7"/>
                    <a:pt x="13" y="0"/>
                    <a:pt x="19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0" y="12"/>
                    <a:pt x="19" y="12"/>
                    <a:pt x="19" y="12"/>
                  </a:cubicBezTo>
                  <a:cubicBezTo>
                    <a:pt x="11" y="12"/>
                    <a:pt x="11" y="21"/>
                    <a:pt x="11" y="2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2" name="Freeform 160"/>
            <p:cNvSpPr>
              <a:spLocks/>
            </p:cNvSpPr>
            <p:nvPr/>
          </p:nvSpPr>
          <p:spPr bwMode="auto">
            <a:xfrm>
              <a:off x="534" y="690"/>
              <a:ext cx="74" cy="113"/>
            </a:xfrm>
            <a:custGeom>
              <a:avLst/>
              <a:gdLst>
                <a:gd name="T0" fmla="*/ 38 w 38"/>
                <a:gd name="T1" fmla="*/ 37 h 58"/>
                <a:gd name="T2" fmla="*/ 20 w 38"/>
                <a:gd name="T3" fmla="*/ 58 h 58"/>
                <a:gd name="T4" fmla="*/ 0 w 38"/>
                <a:gd name="T5" fmla="*/ 29 h 58"/>
                <a:gd name="T6" fmla="*/ 20 w 38"/>
                <a:gd name="T7" fmla="*/ 0 h 58"/>
                <a:gd name="T8" fmla="*/ 34 w 38"/>
                <a:gd name="T9" fmla="*/ 8 h 58"/>
                <a:gd name="T10" fmla="*/ 38 w 38"/>
                <a:gd name="T11" fmla="*/ 22 h 58"/>
                <a:gd name="T12" fmla="*/ 27 w 38"/>
                <a:gd name="T13" fmla="*/ 23 h 58"/>
                <a:gd name="T14" fmla="*/ 20 w 38"/>
                <a:gd name="T15" fmla="*/ 10 h 58"/>
                <a:gd name="T16" fmla="*/ 12 w 38"/>
                <a:gd name="T17" fmla="*/ 30 h 58"/>
                <a:gd name="T18" fmla="*/ 20 w 38"/>
                <a:gd name="T19" fmla="*/ 48 h 58"/>
                <a:gd name="T20" fmla="*/ 27 w 38"/>
                <a:gd name="T21" fmla="*/ 37 h 58"/>
                <a:gd name="T22" fmla="*/ 38 w 38"/>
                <a:gd name="T23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58">
                  <a:moveTo>
                    <a:pt x="38" y="37"/>
                  </a:moveTo>
                  <a:cubicBezTo>
                    <a:pt x="37" y="49"/>
                    <a:pt x="31" y="58"/>
                    <a:pt x="20" y="58"/>
                  </a:cubicBezTo>
                  <a:cubicBezTo>
                    <a:pt x="4" y="58"/>
                    <a:pt x="0" y="42"/>
                    <a:pt x="0" y="29"/>
                  </a:cubicBezTo>
                  <a:cubicBezTo>
                    <a:pt x="0" y="19"/>
                    <a:pt x="2" y="0"/>
                    <a:pt x="20" y="0"/>
                  </a:cubicBezTo>
                  <a:cubicBezTo>
                    <a:pt x="28" y="0"/>
                    <a:pt x="32" y="4"/>
                    <a:pt x="34" y="8"/>
                  </a:cubicBezTo>
                  <a:cubicBezTo>
                    <a:pt x="37" y="13"/>
                    <a:pt x="38" y="19"/>
                    <a:pt x="3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18"/>
                    <a:pt x="27" y="10"/>
                    <a:pt x="20" y="10"/>
                  </a:cubicBezTo>
                  <a:cubicBezTo>
                    <a:pt x="13" y="10"/>
                    <a:pt x="12" y="19"/>
                    <a:pt x="12" y="30"/>
                  </a:cubicBezTo>
                  <a:cubicBezTo>
                    <a:pt x="12" y="39"/>
                    <a:pt x="13" y="48"/>
                    <a:pt x="20" y="48"/>
                  </a:cubicBezTo>
                  <a:cubicBezTo>
                    <a:pt x="26" y="48"/>
                    <a:pt x="27" y="40"/>
                    <a:pt x="27" y="37"/>
                  </a:cubicBezTo>
                  <a:lnTo>
                    <a:pt x="38" y="37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3" name="Freeform 161"/>
            <p:cNvSpPr>
              <a:spLocks noEditPoints="1"/>
            </p:cNvSpPr>
            <p:nvPr/>
          </p:nvSpPr>
          <p:spPr bwMode="auto">
            <a:xfrm>
              <a:off x="615" y="719"/>
              <a:ext cx="61" cy="84"/>
            </a:xfrm>
            <a:custGeom>
              <a:avLst/>
              <a:gdLst>
                <a:gd name="T0" fmla="*/ 32 w 32"/>
                <a:gd name="T1" fmla="*/ 21 h 43"/>
                <a:gd name="T2" fmla="*/ 16 w 32"/>
                <a:gd name="T3" fmla="*/ 43 h 43"/>
                <a:gd name="T4" fmla="*/ 0 w 32"/>
                <a:gd name="T5" fmla="*/ 21 h 43"/>
                <a:gd name="T6" fmla="*/ 16 w 32"/>
                <a:gd name="T7" fmla="*/ 0 h 43"/>
                <a:gd name="T8" fmla="*/ 32 w 32"/>
                <a:gd name="T9" fmla="*/ 21 h 43"/>
                <a:gd name="T10" fmla="*/ 16 w 32"/>
                <a:gd name="T11" fmla="*/ 8 h 43"/>
                <a:gd name="T12" fmla="*/ 12 w 32"/>
                <a:gd name="T13" fmla="*/ 21 h 43"/>
                <a:gd name="T14" fmla="*/ 16 w 32"/>
                <a:gd name="T15" fmla="*/ 35 h 43"/>
                <a:gd name="T16" fmla="*/ 21 w 32"/>
                <a:gd name="T17" fmla="*/ 21 h 43"/>
                <a:gd name="T18" fmla="*/ 16 w 32"/>
                <a:gd name="T1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43">
                  <a:moveTo>
                    <a:pt x="32" y="21"/>
                  </a:moveTo>
                  <a:cubicBezTo>
                    <a:pt x="32" y="35"/>
                    <a:pt x="28" y="43"/>
                    <a:pt x="16" y="43"/>
                  </a:cubicBezTo>
                  <a:cubicBezTo>
                    <a:pt x="5" y="43"/>
                    <a:pt x="0" y="35"/>
                    <a:pt x="0" y="21"/>
                  </a:cubicBezTo>
                  <a:cubicBezTo>
                    <a:pt x="0" y="8"/>
                    <a:pt x="5" y="0"/>
                    <a:pt x="16" y="0"/>
                  </a:cubicBezTo>
                  <a:cubicBezTo>
                    <a:pt x="28" y="0"/>
                    <a:pt x="32" y="8"/>
                    <a:pt x="32" y="21"/>
                  </a:cubicBezTo>
                  <a:close/>
                  <a:moveTo>
                    <a:pt x="16" y="8"/>
                  </a:moveTo>
                  <a:cubicBezTo>
                    <a:pt x="13" y="8"/>
                    <a:pt x="12" y="11"/>
                    <a:pt x="12" y="21"/>
                  </a:cubicBezTo>
                  <a:cubicBezTo>
                    <a:pt x="12" y="32"/>
                    <a:pt x="13" y="35"/>
                    <a:pt x="16" y="35"/>
                  </a:cubicBezTo>
                  <a:cubicBezTo>
                    <a:pt x="19" y="35"/>
                    <a:pt x="21" y="32"/>
                    <a:pt x="21" y="21"/>
                  </a:cubicBezTo>
                  <a:cubicBezTo>
                    <a:pt x="21" y="11"/>
                    <a:pt x="20" y="8"/>
                    <a:pt x="16" y="8"/>
                  </a:cubicBez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4" name="Freeform 162"/>
            <p:cNvSpPr>
              <a:spLocks/>
            </p:cNvSpPr>
            <p:nvPr/>
          </p:nvSpPr>
          <p:spPr bwMode="auto">
            <a:xfrm>
              <a:off x="690" y="719"/>
              <a:ext cx="58" cy="82"/>
            </a:xfrm>
            <a:custGeom>
              <a:avLst/>
              <a:gdLst>
                <a:gd name="T0" fmla="*/ 10 w 30"/>
                <a:gd name="T1" fmla="*/ 1 h 42"/>
                <a:gd name="T2" fmla="*/ 10 w 30"/>
                <a:gd name="T3" fmla="*/ 6 h 42"/>
                <a:gd name="T4" fmla="*/ 20 w 30"/>
                <a:gd name="T5" fmla="*/ 0 h 42"/>
                <a:gd name="T6" fmla="*/ 28 w 30"/>
                <a:gd name="T7" fmla="*/ 4 h 42"/>
                <a:gd name="T8" fmla="*/ 30 w 30"/>
                <a:gd name="T9" fmla="*/ 15 h 42"/>
                <a:gd name="T10" fmla="*/ 30 w 30"/>
                <a:gd name="T11" fmla="*/ 42 h 42"/>
                <a:gd name="T12" fmla="*/ 19 w 30"/>
                <a:gd name="T13" fmla="*/ 42 h 42"/>
                <a:gd name="T14" fmla="*/ 19 w 30"/>
                <a:gd name="T15" fmla="*/ 15 h 42"/>
                <a:gd name="T16" fmla="*/ 15 w 30"/>
                <a:gd name="T17" fmla="*/ 9 h 42"/>
                <a:gd name="T18" fmla="*/ 10 w 30"/>
                <a:gd name="T19" fmla="*/ 18 h 42"/>
                <a:gd name="T20" fmla="*/ 10 w 30"/>
                <a:gd name="T21" fmla="*/ 42 h 42"/>
                <a:gd name="T22" fmla="*/ 0 w 30"/>
                <a:gd name="T23" fmla="*/ 42 h 42"/>
                <a:gd name="T24" fmla="*/ 0 w 30"/>
                <a:gd name="T25" fmla="*/ 1 h 42"/>
                <a:gd name="T26" fmla="*/ 10 w 30"/>
                <a:gd name="T27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2">
                  <a:moveTo>
                    <a:pt x="10" y="1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1" y="3"/>
                    <a:pt x="14" y="0"/>
                    <a:pt x="20" y="0"/>
                  </a:cubicBezTo>
                  <a:cubicBezTo>
                    <a:pt x="21" y="0"/>
                    <a:pt x="26" y="0"/>
                    <a:pt x="28" y="4"/>
                  </a:cubicBezTo>
                  <a:cubicBezTo>
                    <a:pt x="30" y="7"/>
                    <a:pt x="30" y="11"/>
                    <a:pt x="30" y="1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1"/>
                    <a:pt x="19" y="9"/>
                    <a:pt x="15" y="9"/>
                  </a:cubicBezTo>
                  <a:cubicBezTo>
                    <a:pt x="10" y="9"/>
                    <a:pt x="10" y="13"/>
                    <a:pt x="10" y="18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5" name="Freeform 163"/>
            <p:cNvSpPr>
              <a:spLocks/>
            </p:cNvSpPr>
            <p:nvPr/>
          </p:nvSpPr>
          <p:spPr bwMode="auto">
            <a:xfrm>
              <a:off x="758" y="688"/>
              <a:ext cx="41" cy="113"/>
            </a:xfrm>
            <a:custGeom>
              <a:avLst/>
              <a:gdLst>
                <a:gd name="T0" fmla="*/ 22 w 22"/>
                <a:gd name="T1" fmla="*/ 17 h 58"/>
                <a:gd name="T2" fmla="*/ 22 w 22"/>
                <a:gd name="T3" fmla="*/ 26 h 58"/>
                <a:gd name="T4" fmla="*/ 15 w 22"/>
                <a:gd name="T5" fmla="*/ 26 h 58"/>
                <a:gd name="T6" fmla="*/ 15 w 22"/>
                <a:gd name="T7" fmla="*/ 58 h 58"/>
                <a:gd name="T8" fmla="*/ 4 w 22"/>
                <a:gd name="T9" fmla="*/ 58 h 58"/>
                <a:gd name="T10" fmla="*/ 4 w 22"/>
                <a:gd name="T11" fmla="*/ 26 h 58"/>
                <a:gd name="T12" fmla="*/ 0 w 22"/>
                <a:gd name="T13" fmla="*/ 26 h 58"/>
                <a:gd name="T14" fmla="*/ 0 w 22"/>
                <a:gd name="T15" fmla="*/ 17 h 58"/>
                <a:gd name="T16" fmla="*/ 4 w 22"/>
                <a:gd name="T17" fmla="*/ 17 h 58"/>
                <a:gd name="T18" fmla="*/ 8 w 22"/>
                <a:gd name="T19" fmla="*/ 3 h 58"/>
                <a:gd name="T20" fmla="*/ 17 w 22"/>
                <a:gd name="T21" fmla="*/ 0 h 58"/>
                <a:gd name="T22" fmla="*/ 22 w 22"/>
                <a:gd name="T23" fmla="*/ 1 h 58"/>
                <a:gd name="T24" fmla="*/ 22 w 22"/>
                <a:gd name="T25" fmla="*/ 9 h 58"/>
                <a:gd name="T26" fmla="*/ 20 w 22"/>
                <a:gd name="T27" fmla="*/ 9 h 58"/>
                <a:gd name="T28" fmla="*/ 15 w 22"/>
                <a:gd name="T29" fmla="*/ 17 h 58"/>
                <a:gd name="T30" fmla="*/ 22 w 22"/>
                <a:gd name="T31" fmla="*/ 1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58">
                  <a:moveTo>
                    <a:pt x="22" y="17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5" y="6"/>
                    <a:pt x="8" y="3"/>
                  </a:cubicBezTo>
                  <a:cubicBezTo>
                    <a:pt x="11" y="1"/>
                    <a:pt x="13" y="0"/>
                    <a:pt x="17" y="0"/>
                  </a:cubicBezTo>
                  <a:cubicBezTo>
                    <a:pt x="19" y="0"/>
                    <a:pt x="21" y="0"/>
                    <a:pt x="22" y="1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15" y="9"/>
                    <a:pt x="15" y="11"/>
                    <a:pt x="15" y="17"/>
                  </a:cubicBezTo>
                  <a:lnTo>
                    <a:pt x="22" y="17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6" name="Freeform 164"/>
            <p:cNvSpPr>
              <a:spLocks noEditPoints="1"/>
            </p:cNvSpPr>
            <p:nvPr/>
          </p:nvSpPr>
          <p:spPr bwMode="auto">
            <a:xfrm>
              <a:off x="804" y="719"/>
              <a:ext cx="61" cy="84"/>
            </a:xfrm>
            <a:custGeom>
              <a:avLst/>
              <a:gdLst>
                <a:gd name="T0" fmla="*/ 11 w 32"/>
                <a:gd name="T1" fmla="*/ 23 h 43"/>
                <a:gd name="T2" fmla="*/ 16 w 32"/>
                <a:gd name="T3" fmla="*/ 35 h 43"/>
                <a:gd name="T4" fmla="*/ 22 w 32"/>
                <a:gd name="T5" fmla="*/ 28 h 43"/>
                <a:gd name="T6" fmla="*/ 32 w 32"/>
                <a:gd name="T7" fmla="*/ 28 h 43"/>
                <a:gd name="T8" fmla="*/ 16 w 32"/>
                <a:gd name="T9" fmla="*/ 43 h 43"/>
                <a:gd name="T10" fmla="*/ 0 w 32"/>
                <a:gd name="T11" fmla="*/ 22 h 43"/>
                <a:gd name="T12" fmla="*/ 3 w 32"/>
                <a:gd name="T13" fmla="*/ 8 h 43"/>
                <a:gd name="T14" fmla="*/ 16 w 32"/>
                <a:gd name="T15" fmla="*/ 0 h 43"/>
                <a:gd name="T16" fmla="*/ 29 w 32"/>
                <a:gd name="T17" fmla="*/ 7 h 43"/>
                <a:gd name="T18" fmla="*/ 32 w 32"/>
                <a:gd name="T19" fmla="*/ 23 h 43"/>
                <a:gd name="T20" fmla="*/ 11 w 32"/>
                <a:gd name="T21" fmla="*/ 23 h 43"/>
                <a:gd name="T22" fmla="*/ 21 w 32"/>
                <a:gd name="T23" fmla="*/ 17 h 43"/>
                <a:gd name="T24" fmla="*/ 16 w 32"/>
                <a:gd name="T25" fmla="*/ 7 h 43"/>
                <a:gd name="T26" fmla="*/ 11 w 32"/>
                <a:gd name="T27" fmla="*/ 17 h 43"/>
                <a:gd name="T28" fmla="*/ 21 w 32"/>
                <a:gd name="T2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43">
                  <a:moveTo>
                    <a:pt x="11" y="23"/>
                  </a:moveTo>
                  <a:cubicBezTo>
                    <a:pt x="11" y="29"/>
                    <a:pt x="11" y="35"/>
                    <a:pt x="16" y="35"/>
                  </a:cubicBezTo>
                  <a:cubicBezTo>
                    <a:pt x="21" y="35"/>
                    <a:pt x="22" y="30"/>
                    <a:pt x="2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1" y="32"/>
                    <a:pt x="29" y="43"/>
                    <a:pt x="16" y="43"/>
                  </a:cubicBezTo>
                  <a:cubicBezTo>
                    <a:pt x="4" y="43"/>
                    <a:pt x="0" y="33"/>
                    <a:pt x="0" y="22"/>
                  </a:cubicBezTo>
                  <a:cubicBezTo>
                    <a:pt x="0" y="19"/>
                    <a:pt x="0" y="13"/>
                    <a:pt x="3" y="8"/>
                  </a:cubicBezTo>
                  <a:cubicBezTo>
                    <a:pt x="6" y="2"/>
                    <a:pt x="11" y="0"/>
                    <a:pt x="16" y="0"/>
                  </a:cubicBezTo>
                  <a:cubicBezTo>
                    <a:pt x="23" y="0"/>
                    <a:pt x="27" y="4"/>
                    <a:pt x="29" y="7"/>
                  </a:cubicBezTo>
                  <a:cubicBezTo>
                    <a:pt x="32" y="13"/>
                    <a:pt x="32" y="18"/>
                    <a:pt x="32" y="23"/>
                  </a:cubicBezTo>
                  <a:lnTo>
                    <a:pt x="11" y="23"/>
                  </a:lnTo>
                  <a:close/>
                  <a:moveTo>
                    <a:pt x="21" y="17"/>
                  </a:moveTo>
                  <a:cubicBezTo>
                    <a:pt x="21" y="14"/>
                    <a:pt x="22" y="7"/>
                    <a:pt x="16" y="7"/>
                  </a:cubicBezTo>
                  <a:cubicBezTo>
                    <a:pt x="11" y="7"/>
                    <a:pt x="11" y="14"/>
                    <a:pt x="11" y="17"/>
                  </a:cubicBezTo>
                  <a:lnTo>
                    <a:pt x="21" y="17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7" name="Freeform 165"/>
            <p:cNvSpPr>
              <a:spLocks/>
            </p:cNvSpPr>
            <p:nvPr/>
          </p:nvSpPr>
          <p:spPr bwMode="auto">
            <a:xfrm>
              <a:off x="876" y="719"/>
              <a:ext cx="41" cy="82"/>
            </a:xfrm>
            <a:custGeom>
              <a:avLst/>
              <a:gdLst>
                <a:gd name="T0" fmla="*/ 10 w 21"/>
                <a:gd name="T1" fmla="*/ 1 h 42"/>
                <a:gd name="T2" fmla="*/ 10 w 21"/>
                <a:gd name="T3" fmla="*/ 11 h 42"/>
                <a:gd name="T4" fmla="*/ 19 w 21"/>
                <a:gd name="T5" fmla="*/ 0 h 42"/>
                <a:gd name="T6" fmla="*/ 21 w 21"/>
                <a:gd name="T7" fmla="*/ 0 h 42"/>
                <a:gd name="T8" fmla="*/ 21 w 21"/>
                <a:gd name="T9" fmla="*/ 12 h 42"/>
                <a:gd name="T10" fmla="*/ 19 w 21"/>
                <a:gd name="T11" fmla="*/ 12 h 42"/>
                <a:gd name="T12" fmla="*/ 11 w 21"/>
                <a:gd name="T13" fmla="*/ 24 h 42"/>
                <a:gd name="T14" fmla="*/ 11 w 21"/>
                <a:gd name="T15" fmla="*/ 42 h 42"/>
                <a:gd name="T16" fmla="*/ 0 w 21"/>
                <a:gd name="T17" fmla="*/ 42 h 42"/>
                <a:gd name="T18" fmla="*/ 0 w 21"/>
                <a:gd name="T19" fmla="*/ 1 h 42"/>
                <a:gd name="T20" fmla="*/ 10 w 21"/>
                <a:gd name="T2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42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1" y="7"/>
                    <a:pt x="12" y="0"/>
                    <a:pt x="19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0" y="12"/>
                    <a:pt x="19" y="12"/>
                    <a:pt x="19" y="12"/>
                  </a:cubicBezTo>
                  <a:cubicBezTo>
                    <a:pt x="11" y="12"/>
                    <a:pt x="11" y="21"/>
                    <a:pt x="11" y="2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8" name="Freeform 166"/>
            <p:cNvSpPr>
              <a:spLocks noEditPoints="1"/>
            </p:cNvSpPr>
            <p:nvPr/>
          </p:nvSpPr>
          <p:spPr bwMode="auto">
            <a:xfrm>
              <a:off x="920" y="719"/>
              <a:ext cx="61" cy="84"/>
            </a:xfrm>
            <a:custGeom>
              <a:avLst/>
              <a:gdLst>
                <a:gd name="T0" fmla="*/ 11 w 32"/>
                <a:gd name="T1" fmla="*/ 23 h 43"/>
                <a:gd name="T2" fmla="*/ 16 w 32"/>
                <a:gd name="T3" fmla="*/ 35 h 43"/>
                <a:gd name="T4" fmla="*/ 22 w 32"/>
                <a:gd name="T5" fmla="*/ 28 h 43"/>
                <a:gd name="T6" fmla="*/ 32 w 32"/>
                <a:gd name="T7" fmla="*/ 28 h 43"/>
                <a:gd name="T8" fmla="*/ 16 w 32"/>
                <a:gd name="T9" fmla="*/ 43 h 43"/>
                <a:gd name="T10" fmla="*/ 0 w 32"/>
                <a:gd name="T11" fmla="*/ 22 h 43"/>
                <a:gd name="T12" fmla="*/ 3 w 32"/>
                <a:gd name="T13" fmla="*/ 8 h 43"/>
                <a:gd name="T14" fmla="*/ 16 w 32"/>
                <a:gd name="T15" fmla="*/ 0 h 43"/>
                <a:gd name="T16" fmla="*/ 29 w 32"/>
                <a:gd name="T17" fmla="*/ 7 h 43"/>
                <a:gd name="T18" fmla="*/ 32 w 32"/>
                <a:gd name="T19" fmla="*/ 23 h 43"/>
                <a:gd name="T20" fmla="*/ 11 w 32"/>
                <a:gd name="T21" fmla="*/ 23 h 43"/>
                <a:gd name="T22" fmla="*/ 21 w 32"/>
                <a:gd name="T23" fmla="*/ 17 h 43"/>
                <a:gd name="T24" fmla="*/ 16 w 32"/>
                <a:gd name="T25" fmla="*/ 7 h 43"/>
                <a:gd name="T26" fmla="*/ 11 w 32"/>
                <a:gd name="T27" fmla="*/ 17 h 43"/>
                <a:gd name="T28" fmla="*/ 21 w 32"/>
                <a:gd name="T2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43">
                  <a:moveTo>
                    <a:pt x="11" y="23"/>
                  </a:moveTo>
                  <a:cubicBezTo>
                    <a:pt x="11" y="29"/>
                    <a:pt x="11" y="35"/>
                    <a:pt x="16" y="35"/>
                  </a:cubicBezTo>
                  <a:cubicBezTo>
                    <a:pt x="21" y="35"/>
                    <a:pt x="21" y="30"/>
                    <a:pt x="2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1" y="32"/>
                    <a:pt x="29" y="43"/>
                    <a:pt x="16" y="43"/>
                  </a:cubicBezTo>
                  <a:cubicBezTo>
                    <a:pt x="4" y="43"/>
                    <a:pt x="0" y="33"/>
                    <a:pt x="0" y="22"/>
                  </a:cubicBezTo>
                  <a:cubicBezTo>
                    <a:pt x="0" y="19"/>
                    <a:pt x="0" y="13"/>
                    <a:pt x="3" y="8"/>
                  </a:cubicBezTo>
                  <a:cubicBezTo>
                    <a:pt x="5" y="2"/>
                    <a:pt x="11" y="0"/>
                    <a:pt x="16" y="0"/>
                  </a:cubicBezTo>
                  <a:cubicBezTo>
                    <a:pt x="23" y="0"/>
                    <a:pt x="27" y="4"/>
                    <a:pt x="29" y="7"/>
                  </a:cubicBezTo>
                  <a:cubicBezTo>
                    <a:pt x="31" y="13"/>
                    <a:pt x="32" y="18"/>
                    <a:pt x="32" y="23"/>
                  </a:cubicBezTo>
                  <a:lnTo>
                    <a:pt x="11" y="23"/>
                  </a:lnTo>
                  <a:close/>
                  <a:moveTo>
                    <a:pt x="21" y="17"/>
                  </a:moveTo>
                  <a:cubicBezTo>
                    <a:pt x="21" y="14"/>
                    <a:pt x="21" y="7"/>
                    <a:pt x="16" y="7"/>
                  </a:cubicBezTo>
                  <a:cubicBezTo>
                    <a:pt x="11" y="7"/>
                    <a:pt x="11" y="14"/>
                    <a:pt x="11" y="17"/>
                  </a:cubicBezTo>
                  <a:lnTo>
                    <a:pt x="21" y="17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199" name="Freeform 167"/>
            <p:cNvSpPr>
              <a:spLocks/>
            </p:cNvSpPr>
            <p:nvPr/>
          </p:nvSpPr>
          <p:spPr bwMode="auto">
            <a:xfrm>
              <a:off x="993" y="719"/>
              <a:ext cx="58" cy="82"/>
            </a:xfrm>
            <a:custGeom>
              <a:avLst/>
              <a:gdLst>
                <a:gd name="T0" fmla="*/ 10 w 30"/>
                <a:gd name="T1" fmla="*/ 1 h 42"/>
                <a:gd name="T2" fmla="*/ 10 w 30"/>
                <a:gd name="T3" fmla="*/ 6 h 42"/>
                <a:gd name="T4" fmla="*/ 20 w 30"/>
                <a:gd name="T5" fmla="*/ 0 h 42"/>
                <a:gd name="T6" fmla="*/ 29 w 30"/>
                <a:gd name="T7" fmla="*/ 4 h 42"/>
                <a:gd name="T8" fmla="*/ 30 w 30"/>
                <a:gd name="T9" fmla="*/ 15 h 42"/>
                <a:gd name="T10" fmla="*/ 30 w 30"/>
                <a:gd name="T11" fmla="*/ 42 h 42"/>
                <a:gd name="T12" fmla="*/ 19 w 30"/>
                <a:gd name="T13" fmla="*/ 42 h 42"/>
                <a:gd name="T14" fmla="*/ 19 w 30"/>
                <a:gd name="T15" fmla="*/ 15 h 42"/>
                <a:gd name="T16" fmla="*/ 16 w 30"/>
                <a:gd name="T17" fmla="*/ 9 h 42"/>
                <a:gd name="T18" fmla="*/ 11 w 30"/>
                <a:gd name="T19" fmla="*/ 18 h 42"/>
                <a:gd name="T20" fmla="*/ 11 w 30"/>
                <a:gd name="T21" fmla="*/ 42 h 42"/>
                <a:gd name="T22" fmla="*/ 0 w 30"/>
                <a:gd name="T23" fmla="*/ 42 h 42"/>
                <a:gd name="T24" fmla="*/ 0 w 30"/>
                <a:gd name="T25" fmla="*/ 1 h 42"/>
                <a:gd name="T26" fmla="*/ 10 w 30"/>
                <a:gd name="T27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42">
                  <a:moveTo>
                    <a:pt x="10" y="1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2" y="3"/>
                    <a:pt x="14" y="0"/>
                    <a:pt x="20" y="0"/>
                  </a:cubicBezTo>
                  <a:cubicBezTo>
                    <a:pt x="22" y="0"/>
                    <a:pt x="26" y="0"/>
                    <a:pt x="29" y="4"/>
                  </a:cubicBezTo>
                  <a:cubicBezTo>
                    <a:pt x="30" y="7"/>
                    <a:pt x="30" y="11"/>
                    <a:pt x="30" y="15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1"/>
                    <a:pt x="19" y="9"/>
                    <a:pt x="16" y="9"/>
                  </a:cubicBezTo>
                  <a:cubicBezTo>
                    <a:pt x="11" y="9"/>
                    <a:pt x="11" y="13"/>
                    <a:pt x="11" y="18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200" name="Freeform 168"/>
            <p:cNvSpPr>
              <a:spLocks/>
            </p:cNvSpPr>
            <p:nvPr/>
          </p:nvSpPr>
          <p:spPr bwMode="auto">
            <a:xfrm>
              <a:off x="1063" y="719"/>
              <a:ext cx="58" cy="84"/>
            </a:xfrm>
            <a:custGeom>
              <a:avLst/>
              <a:gdLst>
                <a:gd name="T0" fmla="*/ 21 w 31"/>
                <a:gd name="T1" fmla="*/ 16 h 43"/>
                <a:gd name="T2" fmla="*/ 17 w 31"/>
                <a:gd name="T3" fmla="*/ 9 h 43"/>
                <a:gd name="T4" fmla="*/ 11 w 31"/>
                <a:gd name="T5" fmla="*/ 21 h 43"/>
                <a:gd name="T6" fmla="*/ 16 w 31"/>
                <a:gd name="T7" fmla="*/ 34 h 43"/>
                <a:gd name="T8" fmla="*/ 21 w 31"/>
                <a:gd name="T9" fmla="*/ 26 h 43"/>
                <a:gd name="T10" fmla="*/ 31 w 31"/>
                <a:gd name="T11" fmla="*/ 27 h 43"/>
                <a:gd name="T12" fmla="*/ 16 w 31"/>
                <a:gd name="T13" fmla="*/ 43 h 43"/>
                <a:gd name="T14" fmla="*/ 0 w 31"/>
                <a:gd name="T15" fmla="*/ 21 h 43"/>
                <a:gd name="T16" fmla="*/ 16 w 31"/>
                <a:gd name="T17" fmla="*/ 0 h 43"/>
                <a:gd name="T18" fmla="*/ 27 w 31"/>
                <a:gd name="T19" fmla="*/ 4 h 43"/>
                <a:gd name="T20" fmla="*/ 31 w 31"/>
                <a:gd name="T21" fmla="*/ 16 h 43"/>
                <a:gd name="T22" fmla="*/ 21 w 31"/>
                <a:gd name="T23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43">
                  <a:moveTo>
                    <a:pt x="21" y="16"/>
                  </a:moveTo>
                  <a:cubicBezTo>
                    <a:pt x="20" y="10"/>
                    <a:pt x="19" y="9"/>
                    <a:pt x="17" y="9"/>
                  </a:cubicBezTo>
                  <a:cubicBezTo>
                    <a:pt x="13" y="9"/>
                    <a:pt x="11" y="11"/>
                    <a:pt x="11" y="21"/>
                  </a:cubicBezTo>
                  <a:cubicBezTo>
                    <a:pt x="11" y="27"/>
                    <a:pt x="12" y="34"/>
                    <a:pt x="16" y="34"/>
                  </a:cubicBezTo>
                  <a:cubicBezTo>
                    <a:pt x="20" y="34"/>
                    <a:pt x="21" y="30"/>
                    <a:pt x="21" y="26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31"/>
                    <a:pt x="29" y="43"/>
                    <a:pt x="16" y="43"/>
                  </a:cubicBezTo>
                  <a:cubicBezTo>
                    <a:pt x="2" y="43"/>
                    <a:pt x="0" y="30"/>
                    <a:pt x="0" y="21"/>
                  </a:cubicBezTo>
                  <a:cubicBezTo>
                    <a:pt x="0" y="10"/>
                    <a:pt x="4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0" y="8"/>
                    <a:pt x="31" y="12"/>
                    <a:pt x="31" y="16"/>
                  </a:cubicBezTo>
                  <a:lnTo>
                    <a:pt x="21" y="16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201" name="Freeform 169"/>
            <p:cNvSpPr>
              <a:spLocks noEditPoints="1"/>
            </p:cNvSpPr>
            <p:nvPr/>
          </p:nvSpPr>
          <p:spPr bwMode="auto">
            <a:xfrm>
              <a:off x="1130" y="719"/>
              <a:ext cx="61" cy="84"/>
            </a:xfrm>
            <a:custGeom>
              <a:avLst/>
              <a:gdLst>
                <a:gd name="T0" fmla="*/ 12 w 32"/>
                <a:gd name="T1" fmla="*/ 23 h 43"/>
                <a:gd name="T2" fmla="*/ 17 w 32"/>
                <a:gd name="T3" fmla="*/ 35 h 43"/>
                <a:gd name="T4" fmla="*/ 22 w 32"/>
                <a:gd name="T5" fmla="*/ 28 h 43"/>
                <a:gd name="T6" fmla="*/ 32 w 32"/>
                <a:gd name="T7" fmla="*/ 28 h 43"/>
                <a:gd name="T8" fmla="*/ 17 w 32"/>
                <a:gd name="T9" fmla="*/ 43 h 43"/>
                <a:gd name="T10" fmla="*/ 0 w 32"/>
                <a:gd name="T11" fmla="*/ 22 h 43"/>
                <a:gd name="T12" fmla="*/ 3 w 32"/>
                <a:gd name="T13" fmla="*/ 8 h 43"/>
                <a:gd name="T14" fmla="*/ 17 w 32"/>
                <a:gd name="T15" fmla="*/ 0 h 43"/>
                <a:gd name="T16" fmla="*/ 29 w 32"/>
                <a:gd name="T17" fmla="*/ 7 h 43"/>
                <a:gd name="T18" fmla="*/ 32 w 32"/>
                <a:gd name="T19" fmla="*/ 23 h 43"/>
                <a:gd name="T20" fmla="*/ 12 w 32"/>
                <a:gd name="T21" fmla="*/ 23 h 43"/>
                <a:gd name="T22" fmla="*/ 22 w 32"/>
                <a:gd name="T23" fmla="*/ 17 h 43"/>
                <a:gd name="T24" fmla="*/ 17 w 32"/>
                <a:gd name="T25" fmla="*/ 7 h 43"/>
                <a:gd name="T26" fmla="*/ 12 w 32"/>
                <a:gd name="T27" fmla="*/ 17 h 43"/>
                <a:gd name="T28" fmla="*/ 22 w 32"/>
                <a:gd name="T29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43">
                  <a:moveTo>
                    <a:pt x="12" y="23"/>
                  </a:moveTo>
                  <a:cubicBezTo>
                    <a:pt x="12" y="29"/>
                    <a:pt x="11" y="35"/>
                    <a:pt x="17" y="35"/>
                  </a:cubicBezTo>
                  <a:cubicBezTo>
                    <a:pt x="22" y="35"/>
                    <a:pt x="22" y="30"/>
                    <a:pt x="2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1" y="32"/>
                    <a:pt x="29" y="43"/>
                    <a:pt x="17" y="43"/>
                  </a:cubicBezTo>
                  <a:cubicBezTo>
                    <a:pt x="5" y="43"/>
                    <a:pt x="0" y="33"/>
                    <a:pt x="0" y="22"/>
                  </a:cubicBezTo>
                  <a:cubicBezTo>
                    <a:pt x="0" y="19"/>
                    <a:pt x="1" y="13"/>
                    <a:pt x="3" y="8"/>
                  </a:cubicBezTo>
                  <a:cubicBezTo>
                    <a:pt x="6" y="2"/>
                    <a:pt x="11" y="0"/>
                    <a:pt x="17" y="0"/>
                  </a:cubicBezTo>
                  <a:cubicBezTo>
                    <a:pt x="23" y="0"/>
                    <a:pt x="28" y="4"/>
                    <a:pt x="29" y="7"/>
                  </a:cubicBezTo>
                  <a:cubicBezTo>
                    <a:pt x="32" y="13"/>
                    <a:pt x="32" y="18"/>
                    <a:pt x="32" y="23"/>
                  </a:cubicBezTo>
                  <a:lnTo>
                    <a:pt x="12" y="23"/>
                  </a:lnTo>
                  <a:close/>
                  <a:moveTo>
                    <a:pt x="22" y="17"/>
                  </a:moveTo>
                  <a:cubicBezTo>
                    <a:pt x="22" y="14"/>
                    <a:pt x="22" y="7"/>
                    <a:pt x="17" y="7"/>
                  </a:cubicBezTo>
                  <a:cubicBezTo>
                    <a:pt x="12" y="7"/>
                    <a:pt x="12" y="14"/>
                    <a:pt x="12" y="17"/>
                  </a:cubicBezTo>
                  <a:lnTo>
                    <a:pt x="22" y="17"/>
                  </a:lnTo>
                  <a:close/>
                </a:path>
              </a:pathLst>
            </a:custGeom>
            <a:solidFill>
              <a:srgbClr val="F8C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0218" name="Group 186"/>
          <p:cNvGrpSpPr>
            <a:grpSpLocks/>
          </p:cNvGrpSpPr>
          <p:nvPr/>
        </p:nvGrpSpPr>
        <p:grpSpPr bwMode="auto">
          <a:xfrm>
            <a:off x="4679950" y="2452688"/>
            <a:ext cx="4589463" cy="4589462"/>
            <a:chOff x="2948" y="1545"/>
            <a:chExt cx="2891" cy="2891"/>
          </a:xfrm>
        </p:grpSpPr>
        <p:sp>
          <p:nvSpPr>
            <p:cNvPr id="300085" name="Arc 53"/>
            <p:cNvSpPr>
              <a:spLocks noChangeAspect="1"/>
            </p:cNvSpPr>
            <p:nvPr/>
          </p:nvSpPr>
          <p:spPr bwMode="auto">
            <a:xfrm>
              <a:off x="2948" y="1545"/>
              <a:ext cx="2891" cy="2859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01 w 27378"/>
                <a:gd name="T1" fmla="*/ 27059 h 27059"/>
                <a:gd name="T2" fmla="*/ 27378 w 27378"/>
                <a:gd name="T3" fmla="*/ 787 h 27059"/>
                <a:gd name="T4" fmla="*/ 21600 w 27378"/>
                <a:gd name="T5" fmla="*/ 21600 h 27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378" h="27059" fill="none" extrusionOk="0">
                  <a:moveTo>
                    <a:pt x="701" y="27058"/>
                  </a:moveTo>
                  <a:cubicBezTo>
                    <a:pt x="235" y="25276"/>
                    <a:pt x="0" y="2344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3552" y="-1"/>
                    <a:pt x="25496" y="264"/>
                    <a:pt x="27377" y="787"/>
                  </a:cubicBezTo>
                </a:path>
                <a:path w="27378" h="27059" stroke="0" extrusionOk="0">
                  <a:moveTo>
                    <a:pt x="701" y="27058"/>
                  </a:moveTo>
                  <a:cubicBezTo>
                    <a:pt x="235" y="25276"/>
                    <a:pt x="0" y="2344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3552" y="-1"/>
                    <a:pt x="25496" y="264"/>
                    <a:pt x="27377" y="78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0">
              <a:solidFill>
                <a:srgbClr val="00A253">
                  <a:alpha val="25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86" name="Line 54"/>
            <p:cNvSpPr>
              <a:spLocks noChangeAspect="1" noChangeShapeType="1"/>
            </p:cNvSpPr>
            <p:nvPr userDrawn="1"/>
          </p:nvSpPr>
          <p:spPr bwMode="auto">
            <a:xfrm flipV="1">
              <a:off x="5224" y="2781"/>
              <a:ext cx="305" cy="1056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87" name="Line 55"/>
            <p:cNvSpPr>
              <a:spLocks noChangeAspect="1" noChangeShapeType="1"/>
            </p:cNvSpPr>
            <p:nvPr userDrawn="1"/>
          </p:nvSpPr>
          <p:spPr bwMode="auto">
            <a:xfrm flipH="1" flipV="1">
              <a:off x="4329" y="2975"/>
              <a:ext cx="895" cy="906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88" name="Arc 56"/>
            <p:cNvSpPr>
              <a:spLocks noChangeAspect="1"/>
            </p:cNvSpPr>
            <p:nvPr userDrawn="1"/>
          </p:nvSpPr>
          <p:spPr bwMode="auto">
            <a:xfrm>
              <a:off x="4394" y="2655"/>
              <a:ext cx="1413" cy="1182"/>
            </a:xfrm>
            <a:custGeom>
              <a:avLst/>
              <a:gdLst>
                <a:gd name="G0" fmla="+- 15473 0 0"/>
                <a:gd name="G1" fmla="+- 21600 0 0"/>
                <a:gd name="G2" fmla="+- 21600 0 0"/>
                <a:gd name="T0" fmla="*/ 0 w 27209"/>
                <a:gd name="T1" fmla="*/ 6529 h 21600"/>
                <a:gd name="T2" fmla="*/ 27209 w 27209"/>
                <a:gd name="T3" fmla="*/ 3466 h 21600"/>
                <a:gd name="T4" fmla="*/ 15473 w 2720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09" h="21600" fill="none" extrusionOk="0">
                  <a:moveTo>
                    <a:pt x="-1" y="6528"/>
                  </a:moveTo>
                  <a:cubicBezTo>
                    <a:pt x="4065" y="2354"/>
                    <a:pt x="9645" y="-1"/>
                    <a:pt x="15473" y="0"/>
                  </a:cubicBezTo>
                  <a:cubicBezTo>
                    <a:pt x="19637" y="0"/>
                    <a:pt x="23712" y="1203"/>
                    <a:pt x="27208" y="3466"/>
                  </a:cubicBezTo>
                </a:path>
                <a:path w="27209" h="21600" stroke="0" extrusionOk="0">
                  <a:moveTo>
                    <a:pt x="-1" y="6528"/>
                  </a:moveTo>
                  <a:cubicBezTo>
                    <a:pt x="4065" y="2354"/>
                    <a:pt x="9645" y="-1"/>
                    <a:pt x="15473" y="0"/>
                  </a:cubicBezTo>
                  <a:cubicBezTo>
                    <a:pt x="19637" y="0"/>
                    <a:pt x="23712" y="1203"/>
                    <a:pt x="27208" y="3466"/>
                  </a:cubicBezTo>
                  <a:lnTo>
                    <a:pt x="15473" y="21600"/>
                  </a:lnTo>
                  <a:close/>
                </a:path>
              </a:pathLst>
            </a:custGeom>
            <a:noFill/>
            <a:ln w="76200">
              <a:solidFill>
                <a:srgbClr val="CB731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89" name="Arc 57"/>
            <p:cNvSpPr>
              <a:spLocks noChangeAspect="1"/>
            </p:cNvSpPr>
            <p:nvPr userDrawn="1"/>
          </p:nvSpPr>
          <p:spPr bwMode="auto">
            <a:xfrm>
              <a:off x="4432" y="3074"/>
              <a:ext cx="1385" cy="136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7625 w 38837"/>
                <a:gd name="T1" fmla="*/ 38070 h 38070"/>
                <a:gd name="T2" fmla="*/ 38837 w 38837"/>
                <a:gd name="T3" fmla="*/ 8583 h 38070"/>
                <a:gd name="T4" fmla="*/ 21600 w 38837"/>
                <a:gd name="T5" fmla="*/ 21600 h 38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837" h="38070" fill="none" extrusionOk="0">
                  <a:moveTo>
                    <a:pt x="7625" y="38069"/>
                  </a:moveTo>
                  <a:cubicBezTo>
                    <a:pt x="2788" y="33965"/>
                    <a:pt x="0" y="2794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8373" y="-1"/>
                    <a:pt x="34754" y="3177"/>
                    <a:pt x="38837" y="8582"/>
                  </a:cubicBezTo>
                </a:path>
                <a:path w="38837" h="38070" stroke="0" extrusionOk="0">
                  <a:moveTo>
                    <a:pt x="7625" y="38069"/>
                  </a:moveTo>
                  <a:cubicBezTo>
                    <a:pt x="2788" y="33965"/>
                    <a:pt x="0" y="2794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8373" y="-1"/>
                    <a:pt x="34754" y="3177"/>
                    <a:pt x="38837" y="858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90" name="Arc 58"/>
            <p:cNvSpPr>
              <a:spLocks noChangeAspect="1"/>
            </p:cNvSpPr>
            <p:nvPr userDrawn="1"/>
          </p:nvSpPr>
          <p:spPr bwMode="auto">
            <a:xfrm>
              <a:off x="3671" y="2323"/>
              <a:ext cx="2150" cy="208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283 w 29822"/>
                <a:gd name="T1" fmla="*/ 28934 h 28934"/>
                <a:gd name="T2" fmla="*/ 29822 w 29822"/>
                <a:gd name="T3" fmla="*/ 1626 h 28934"/>
                <a:gd name="T4" fmla="*/ 21600 w 29822"/>
                <a:gd name="T5" fmla="*/ 21600 h 28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822" h="28934" fill="none" extrusionOk="0">
                  <a:moveTo>
                    <a:pt x="1283" y="28933"/>
                  </a:moveTo>
                  <a:cubicBezTo>
                    <a:pt x="434" y="26581"/>
                    <a:pt x="0" y="2410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20" y="-1"/>
                    <a:pt x="27213" y="552"/>
                    <a:pt x="29821" y="1626"/>
                  </a:cubicBezTo>
                </a:path>
                <a:path w="29822" h="28934" stroke="0" extrusionOk="0">
                  <a:moveTo>
                    <a:pt x="1283" y="28933"/>
                  </a:moveTo>
                  <a:cubicBezTo>
                    <a:pt x="434" y="26581"/>
                    <a:pt x="0" y="2410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4420" y="-1"/>
                    <a:pt x="27213" y="552"/>
                    <a:pt x="29821" y="162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A25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91" name="Line 59"/>
            <p:cNvSpPr>
              <a:spLocks noChangeAspect="1" noChangeShapeType="1"/>
            </p:cNvSpPr>
            <p:nvPr userDrawn="1"/>
          </p:nvSpPr>
          <p:spPr bwMode="auto">
            <a:xfrm flipH="1">
              <a:off x="3671" y="3881"/>
              <a:ext cx="1553" cy="9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92" name="Oval 60"/>
            <p:cNvSpPr>
              <a:spLocks noChangeAspect="1" noChangeArrowheads="1"/>
            </p:cNvSpPr>
            <p:nvPr userDrawn="1"/>
          </p:nvSpPr>
          <p:spPr bwMode="auto">
            <a:xfrm flipV="1">
              <a:off x="4387" y="3881"/>
              <a:ext cx="91" cy="96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pic>
          <p:nvPicPr>
            <p:cNvPr id="300093" name="Picture 61" descr="circle_graphics4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" y="2499"/>
              <a:ext cx="349" cy="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0094" name="Picture 62" descr="circle_graphics3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" y="2781"/>
              <a:ext cx="403" cy="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0096" name="Oval 64"/>
            <p:cNvSpPr>
              <a:spLocks noChangeAspect="1" noChangeArrowheads="1"/>
            </p:cNvSpPr>
            <p:nvPr userDrawn="1"/>
          </p:nvSpPr>
          <p:spPr bwMode="auto">
            <a:xfrm flipV="1">
              <a:off x="5388" y="3057"/>
              <a:ext cx="91" cy="9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97" name="Oval 65"/>
            <p:cNvSpPr>
              <a:spLocks noChangeAspect="1" noChangeArrowheads="1"/>
            </p:cNvSpPr>
            <p:nvPr userDrawn="1"/>
          </p:nvSpPr>
          <p:spPr bwMode="auto">
            <a:xfrm flipV="1">
              <a:off x="4600" y="3262"/>
              <a:ext cx="92" cy="9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300098" name="Oval 66"/>
            <p:cNvSpPr>
              <a:spLocks noChangeAspect="1" noChangeArrowheads="1"/>
            </p:cNvSpPr>
            <p:nvPr userDrawn="1"/>
          </p:nvSpPr>
          <p:spPr bwMode="auto">
            <a:xfrm>
              <a:off x="5077" y="3738"/>
              <a:ext cx="285" cy="28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5596"/>
                </a:solidFill>
                <a:latin typeface="Arial Narrow" pitchFamily="34" charset="0"/>
                <a:ea typeface="+mn-ea"/>
                <a:cs typeface="+mn-cs"/>
              </a:endParaRPr>
            </a:p>
          </p:txBody>
        </p:sp>
        <p:grpSp>
          <p:nvGrpSpPr>
            <p:cNvPr id="300216" name="Group 184"/>
            <p:cNvGrpSpPr>
              <a:grpSpLocks/>
            </p:cNvGrpSpPr>
            <p:nvPr userDrawn="1"/>
          </p:nvGrpSpPr>
          <p:grpSpPr bwMode="auto">
            <a:xfrm>
              <a:off x="3404" y="3685"/>
              <a:ext cx="553" cy="544"/>
              <a:chOff x="3394" y="3705"/>
              <a:chExt cx="553" cy="544"/>
            </a:xfrm>
          </p:grpSpPr>
          <p:sp>
            <p:nvSpPr>
              <p:cNvPr id="300206" name="Oval 174"/>
              <p:cNvSpPr>
                <a:spLocks noChangeAspect="1" noChangeArrowheads="1"/>
              </p:cNvSpPr>
              <p:nvPr/>
            </p:nvSpPr>
            <p:spPr bwMode="auto">
              <a:xfrm>
                <a:off x="3394" y="3705"/>
                <a:ext cx="553" cy="54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ED96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0207" name="Picture 175" descr="Surveyorsunse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1" y="3735"/>
                <a:ext cx="495" cy="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420568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2168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13208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1657350"/>
            <a:ext cx="4033837" cy="424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657350"/>
            <a:ext cx="4035425" cy="424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5269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946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600200"/>
            <a:ext cx="4087812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89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1557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935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1217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19772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60203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823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2575" y="273050"/>
            <a:ext cx="2054225" cy="5634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138" y="273050"/>
            <a:ext cx="6015037" cy="5634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98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810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712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530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1439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4070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01638" y="609600"/>
            <a:ext cx="8334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01638" y="1600200"/>
            <a:ext cx="83296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–"/>
        <a:defRPr sz="2400"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b="1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b="1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01638" y="609600"/>
            <a:ext cx="8334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01638" y="1600200"/>
            <a:ext cx="83296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 b="1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400" b="1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 b="1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b="1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b="1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01638" y="609600"/>
            <a:ext cx="8334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01638" y="1600200"/>
            <a:ext cx="832961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16" name="Picture 7" descr="master_image002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962"/>
          <a:stretch>
            <a:fillRect/>
          </a:stretch>
        </p:blipFill>
        <p:spPr bwMode="auto">
          <a:xfrm>
            <a:off x="0" y="0"/>
            <a:ext cx="9144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707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78E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78E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78E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78E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78E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 b="1">
          <a:solidFill>
            <a:srgbClr val="00478E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400" b="1">
          <a:solidFill>
            <a:srgbClr val="00478E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rgbClr val="00478E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rgbClr val="00478E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rgbClr val="00478E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65138" y="273050"/>
            <a:ext cx="82216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Trimble Dimensions Presentation</a:t>
            </a:r>
          </a:p>
        </p:txBody>
      </p:sp>
      <p:sp>
        <p:nvSpPr>
          <p:cNvPr id="29902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1657350"/>
            <a:ext cx="8221662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40161" dir="11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Bullet One</a:t>
            </a:r>
          </a:p>
          <a:p>
            <a:pPr lvl="1"/>
            <a:r>
              <a:rPr lang="en-US" smtClean="0"/>
              <a:t>Secondary bullets</a:t>
            </a:r>
          </a:p>
          <a:p>
            <a:pPr lvl="2"/>
            <a:r>
              <a:rPr lang="en-US" smtClean="0"/>
              <a:t>Detail bullet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9028" name="Line 20"/>
          <p:cNvSpPr>
            <a:spLocks noChangeShapeType="1"/>
          </p:cNvSpPr>
          <p:nvPr/>
        </p:nvSpPr>
        <p:spPr bwMode="auto">
          <a:xfrm>
            <a:off x="1028700" y="1046163"/>
            <a:ext cx="8115300" cy="0"/>
          </a:xfrm>
          <a:prstGeom prst="line">
            <a:avLst/>
          </a:prstGeom>
          <a:noFill/>
          <a:ln w="76200">
            <a:solidFill>
              <a:srgbClr val="00A25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2400" smtClean="0">
              <a:solidFill>
                <a:srgbClr val="005596"/>
              </a:solidFill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299223" name="Group 215"/>
          <p:cNvGrpSpPr>
            <a:grpSpLocks noChangeAspect="1"/>
          </p:cNvGrpSpPr>
          <p:nvPr/>
        </p:nvGrpSpPr>
        <p:grpSpPr bwMode="auto">
          <a:xfrm>
            <a:off x="7107238" y="6184900"/>
            <a:ext cx="1928812" cy="538163"/>
            <a:chOff x="229" y="185"/>
            <a:chExt cx="2397" cy="669"/>
          </a:xfrm>
        </p:grpSpPr>
        <p:grpSp>
          <p:nvGrpSpPr>
            <p:cNvPr id="299224" name="Group 216"/>
            <p:cNvGrpSpPr>
              <a:grpSpLocks noChangeAspect="1"/>
            </p:cNvGrpSpPr>
            <p:nvPr userDrawn="1"/>
          </p:nvGrpSpPr>
          <p:grpSpPr bwMode="auto">
            <a:xfrm>
              <a:off x="229" y="185"/>
              <a:ext cx="2397" cy="669"/>
              <a:chOff x="229" y="185"/>
              <a:chExt cx="2397" cy="669"/>
            </a:xfrm>
          </p:grpSpPr>
          <p:sp>
            <p:nvSpPr>
              <p:cNvPr id="299225" name="AutoShape 217"/>
              <p:cNvSpPr>
                <a:spLocks noChangeAspect="1" noChangeArrowheads="1" noTextEdit="1"/>
              </p:cNvSpPr>
              <p:nvPr/>
            </p:nvSpPr>
            <p:spPr bwMode="auto">
              <a:xfrm>
                <a:off x="229" y="185"/>
                <a:ext cx="2397" cy="6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26" name="Freeform 218"/>
              <p:cNvSpPr>
                <a:spLocks noChangeAspect="1" noEditPoints="1"/>
              </p:cNvSpPr>
              <p:nvPr/>
            </p:nvSpPr>
            <p:spPr bwMode="auto">
              <a:xfrm>
                <a:off x="232" y="284"/>
                <a:ext cx="220" cy="341"/>
              </a:xfrm>
              <a:custGeom>
                <a:avLst/>
                <a:gdLst>
                  <a:gd name="T0" fmla="*/ 0 w 114"/>
                  <a:gd name="T1" fmla="*/ 0 h 178"/>
                  <a:gd name="T2" fmla="*/ 39 w 114"/>
                  <a:gd name="T3" fmla="*/ 0 h 178"/>
                  <a:gd name="T4" fmla="*/ 114 w 114"/>
                  <a:gd name="T5" fmla="*/ 88 h 178"/>
                  <a:gd name="T6" fmla="*/ 88 w 114"/>
                  <a:gd name="T7" fmla="*/ 166 h 178"/>
                  <a:gd name="T8" fmla="*/ 43 w 114"/>
                  <a:gd name="T9" fmla="*/ 178 h 178"/>
                  <a:gd name="T10" fmla="*/ 0 w 114"/>
                  <a:gd name="T11" fmla="*/ 178 h 178"/>
                  <a:gd name="T12" fmla="*/ 0 w 114"/>
                  <a:gd name="T13" fmla="*/ 0 h 178"/>
                  <a:gd name="T14" fmla="*/ 36 w 114"/>
                  <a:gd name="T15" fmla="*/ 147 h 178"/>
                  <a:gd name="T16" fmla="*/ 42 w 114"/>
                  <a:gd name="T17" fmla="*/ 147 h 178"/>
                  <a:gd name="T18" fmla="*/ 76 w 114"/>
                  <a:gd name="T19" fmla="*/ 87 h 178"/>
                  <a:gd name="T20" fmla="*/ 42 w 114"/>
                  <a:gd name="T21" fmla="*/ 30 h 178"/>
                  <a:gd name="T22" fmla="*/ 36 w 114"/>
                  <a:gd name="T23" fmla="*/ 30 h 178"/>
                  <a:gd name="T24" fmla="*/ 36 w 114"/>
                  <a:gd name="T25" fmla="*/ 14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178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64" y="0"/>
                      <a:pt x="114" y="0"/>
                      <a:pt x="114" y="88"/>
                    </a:cubicBezTo>
                    <a:cubicBezTo>
                      <a:pt x="114" y="121"/>
                      <a:pt x="105" y="151"/>
                      <a:pt x="88" y="166"/>
                    </a:cubicBezTo>
                    <a:cubicBezTo>
                      <a:pt x="73" y="178"/>
                      <a:pt x="56" y="178"/>
                      <a:pt x="43" y="178"/>
                    </a:cubicBezTo>
                    <a:cubicBezTo>
                      <a:pt x="0" y="178"/>
                      <a:pt x="0" y="178"/>
                      <a:pt x="0" y="178"/>
                    </a:cubicBezTo>
                    <a:lnTo>
                      <a:pt x="0" y="0"/>
                    </a:lnTo>
                    <a:close/>
                    <a:moveTo>
                      <a:pt x="36" y="147"/>
                    </a:moveTo>
                    <a:cubicBezTo>
                      <a:pt x="42" y="147"/>
                      <a:pt x="42" y="147"/>
                      <a:pt x="42" y="147"/>
                    </a:cubicBezTo>
                    <a:cubicBezTo>
                      <a:pt x="56" y="147"/>
                      <a:pt x="76" y="145"/>
                      <a:pt x="76" y="87"/>
                    </a:cubicBezTo>
                    <a:cubicBezTo>
                      <a:pt x="76" y="32"/>
                      <a:pt x="57" y="30"/>
                      <a:pt x="42" y="30"/>
                    </a:cubicBezTo>
                    <a:cubicBezTo>
                      <a:pt x="36" y="30"/>
                      <a:pt x="36" y="30"/>
                      <a:pt x="36" y="30"/>
                    </a:cubicBezTo>
                    <a:lnTo>
                      <a:pt x="36" y="1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27" name="Freeform 219"/>
              <p:cNvSpPr>
                <a:spLocks noChangeAspect="1" noEditPoints="1"/>
              </p:cNvSpPr>
              <p:nvPr/>
            </p:nvSpPr>
            <p:spPr bwMode="auto">
              <a:xfrm>
                <a:off x="487" y="281"/>
                <a:ext cx="64" cy="344"/>
              </a:xfrm>
              <a:custGeom>
                <a:avLst/>
                <a:gdLst>
                  <a:gd name="T0" fmla="*/ 0 w 38"/>
                  <a:gd name="T1" fmla="*/ 41 h 202"/>
                  <a:gd name="T2" fmla="*/ 0 w 38"/>
                  <a:gd name="T3" fmla="*/ 0 h 202"/>
                  <a:gd name="T4" fmla="*/ 38 w 38"/>
                  <a:gd name="T5" fmla="*/ 0 h 202"/>
                  <a:gd name="T6" fmla="*/ 38 w 38"/>
                  <a:gd name="T7" fmla="*/ 41 h 202"/>
                  <a:gd name="T8" fmla="*/ 0 w 38"/>
                  <a:gd name="T9" fmla="*/ 41 h 202"/>
                  <a:gd name="T10" fmla="*/ 38 w 38"/>
                  <a:gd name="T11" fmla="*/ 53 h 202"/>
                  <a:gd name="T12" fmla="*/ 38 w 38"/>
                  <a:gd name="T13" fmla="*/ 202 h 202"/>
                  <a:gd name="T14" fmla="*/ 1 w 38"/>
                  <a:gd name="T15" fmla="*/ 202 h 202"/>
                  <a:gd name="T16" fmla="*/ 1 w 38"/>
                  <a:gd name="T17" fmla="*/ 53 h 202"/>
                  <a:gd name="T18" fmla="*/ 38 w 38"/>
                  <a:gd name="T19" fmla="*/ 5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02">
                    <a:moveTo>
                      <a:pt x="0" y="41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38" y="41"/>
                    </a:lnTo>
                    <a:lnTo>
                      <a:pt x="0" y="41"/>
                    </a:lnTo>
                    <a:close/>
                    <a:moveTo>
                      <a:pt x="38" y="53"/>
                    </a:moveTo>
                    <a:lnTo>
                      <a:pt x="38" y="202"/>
                    </a:lnTo>
                    <a:lnTo>
                      <a:pt x="1" y="202"/>
                    </a:lnTo>
                    <a:lnTo>
                      <a:pt x="1" y="53"/>
                    </a:lnTo>
                    <a:lnTo>
                      <a:pt x="3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28" name="Freeform 220"/>
              <p:cNvSpPr>
                <a:spLocks noChangeAspect="1"/>
              </p:cNvSpPr>
              <p:nvPr/>
            </p:nvSpPr>
            <p:spPr bwMode="auto">
              <a:xfrm>
                <a:off x="592" y="366"/>
                <a:ext cx="284" cy="259"/>
              </a:xfrm>
              <a:custGeom>
                <a:avLst/>
                <a:gdLst>
                  <a:gd name="T0" fmla="*/ 0 w 148"/>
                  <a:gd name="T1" fmla="*/ 3 h 135"/>
                  <a:gd name="T2" fmla="*/ 32 w 148"/>
                  <a:gd name="T3" fmla="*/ 3 h 135"/>
                  <a:gd name="T4" fmla="*/ 32 w 148"/>
                  <a:gd name="T5" fmla="*/ 21 h 135"/>
                  <a:gd name="T6" fmla="*/ 61 w 148"/>
                  <a:gd name="T7" fmla="*/ 0 h 135"/>
                  <a:gd name="T8" fmla="*/ 87 w 148"/>
                  <a:gd name="T9" fmla="*/ 21 h 135"/>
                  <a:gd name="T10" fmla="*/ 117 w 148"/>
                  <a:gd name="T11" fmla="*/ 0 h 135"/>
                  <a:gd name="T12" fmla="*/ 148 w 148"/>
                  <a:gd name="T13" fmla="*/ 49 h 135"/>
                  <a:gd name="T14" fmla="*/ 148 w 148"/>
                  <a:gd name="T15" fmla="*/ 135 h 135"/>
                  <a:gd name="T16" fmla="*/ 114 w 148"/>
                  <a:gd name="T17" fmla="*/ 135 h 135"/>
                  <a:gd name="T18" fmla="*/ 114 w 148"/>
                  <a:gd name="T19" fmla="*/ 52 h 135"/>
                  <a:gd name="T20" fmla="*/ 104 w 148"/>
                  <a:gd name="T21" fmla="*/ 29 h 135"/>
                  <a:gd name="T22" fmla="*/ 91 w 148"/>
                  <a:gd name="T23" fmla="*/ 58 h 135"/>
                  <a:gd name="T24" fmla="*/ 91 w 148"/>
                  <a:gd name="T25" fmla="*/ 135 h 135"/>
                  <a:gd name="T26" fmla="*/ 57 w 148"/>
                  <a:gd name="T27" fmla="*/ 135 h 135"/>
                  <a:gd name="T28" fmla="*/ 57 w 148"/>
                  <a:gd name="T29" fmla="*/ 52 h 135"/>
                  <a:gd name="T30" fmla="*/ 47 w 148"/>
                  <a:gd name="T31" fmla="*/ 29 h 135"/>
                  <a:gd name="T32" fmla="*/ 34 w 148"/>
                  <a:gd name="T33" fmla="*/ 58 h 135"/>
                  <a:gd name="T34" fmla="*/ 34 w 148"/>
                  <a:gd name="T35" fmla="*/ 135 h 135"/>
                  <a:gd name="T36" fmla="*/ 0 w 148"/>
                  <a:gd name="T37" fmla="*/ 135 h 135"/>
                  <a:gd name="T38" fmla="*/ 0 w 148"/>
                  <a:gd name="T39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8" h="135">
                    <a:moveTo>
                      <a:pt x="0" y="3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5" y="14"/>
                      <a:pt x="41" y="0"/>
                      <a:pt x="61" y="0"/>
                    </a:cubicBezTo>
                    <a:cubicBezTo>
                      <a:pt x="82" y="0"/>
                      <a:pt x="85" y="13"/>
                      <a:pt x="87" y="21"/>
                    </a:cubicBezTo>
                    <a:cubicBezTo>
                      <a:pt x="91" y="12"/>
                      <a:pt x="97" y="0"/>
                      <a:pt x="117" y="0"/>
                    </a:cubicBezTo>
                    <a:cubicBezTo>
                      <a:pt x="148" y="0"/>
                      <a:pt x="148" y="25"/>
                      <a:pt x="148" y="49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14" y="135"/>
                      <a:pt x="114" y="135"/>
                      <a:pt x="114" y="135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14" y="37"/>
                      <a:pt x="114" y="29"/>
                      <a:pt x="104" y="29"/>
                    </a:cubicBezTo>
                    <a:cubicBezTo>
                      <a:pt x="91" y="29"/>
                      <a:pt x="91" y="39"/>
                      <a:pt x="91" y="58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57" y="135"/>
                      <a:pt x="57" y="135"/>
                      <a:pt x="57" y="135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36"/>
                      <a:pt x="57" y="29"/>
                      <a:pt x="47" y="29"/>
                    </a:cubicBezTo>
                    <a:cubicBezTo>
                      <a:pt x="35" y="29"/>
                      <a:pt x="34" y="40"/>
                      <a:pt x="34" y="58"/>
                    </a:cubicBezTo>
                    <a:cubicBezTo>
                      <a:pt x="34" y="135"/>
                      <a:pt x="34" y="135"/>
                      <a:pt x="34" y="135"/>
                    </a:cubicBezTo>
                    <a:cubicBezTo>
                      <a:pt x="0" y="135"/>
                      <a:pt x="0" y="135"/>
                      <a:pt x="0" y="135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29" name="Freeform 221"/>
              <p:cNvSpPr>
                <a:spLocks noChangeAspect="1" noEditPoints="1"/>
              </p:cNvSpPr>
              <p:nvPr/>
            </p:nvSpPr>
            <p:spPr bwMode="auto">
              <a:xfrm>
                <a:off x="905" y="366"/>
                <a:ext cx="189" cy="264"/>
              </a:xfrm>
              <a:custGeom>
                <a:avLst/>
                <a:gdLst>
                  <a:gd name="T0" fmla="*/ 35 w 98"/>
                  <a:gd name="T1" fmla="*/ 75 h 138"/>
                  <a:gd name="T2" fmla="*/ 51 w 98"/>
                  <a:gd name="T3" fmla="*/ 112 h 138"/>
                  <a:gd name="T4" fmla="*/ 68 w 98"/>
                  <a:gd name="T5" fmla="*/ 90 h 138"/>
                  <a:gd name="T6" fmla="*/ 98 w 98"/>
                  <a:gd name="T7" fmla="*/ 92 h 138"/>
                  <a:gd name="T8" fmla="*/ 50 w 98"/>
                  <a:gd name="T9" fmla="*/ 138 h 138"/>
                  <a:gd name="T10" fmla="*/ 0 w 98"/>
                  <a:gd name="T11" fmla="*/ 71 h 138"/>
                  <a:gd name="T12" fmla="*/ 9 w 98"/>
                  <a:gd name="T13" fmla="*/ 25 h 138"/>
                  <a:gd name="T14" fmla="*/ 50 w 98"/>
                  <a:gd name="T15" fmla="*/ 0 h 138"/>
                  <a:gd name="T16" fmla="*/ 89 w 98"/>
                  <a:gd name="T17" fmla="*/ 24 h 138"/>
                  <a:gd name="T18" fmla="*/ 98 w 98"/>
                  <a:gd name="T19" fmla="*/ 75 h 138"/>
                  <a:gd name="T20" fmla="*/ 35 w 98"/>
                  <a:gd name="T21" fmla="*/ 75 h 138"/>
                  <a:gd name="T22" fmla="*/ 66 w 98"/>
                  <a:gd name="T23" fmla="*/ 54 h 138"/>
                  <a:gd name="T24" fmla="*/ 51 w 98"/>
                  <a:gd name="T25" fmla="*/ 25 h 138"/>
                  <a:gd name="T26" fmla="*/ 35 w 98"/>
                  <a:gd name="T27" fmla="*/ 54 h 138"/>
                  <a:gd name="T28" fmla="*/ 66 w 98"/>
                  <a:gd name="T2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8" h="138">
                    <a:moveTo>
                      <a:pt x="35" y="75"/>
                    </a:moveTo>
                    <a:cubicBezTo>
                      <a:pt x="34" y="93"/>
                      <a:pt x="34" y="112"/>
                      <a:pt x="51" y="112"/>
                    </a:cubicBezTo>
                    <a:cubicBezTo>
                      <a:pt x="65" y="112"/>
                      <a:pt x="67" y="98"/>
                      <a:pt x="68" y="90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96" y="104"/>
                      <a:pt x="89" y="138"/>
                      <a:pt x="50" y="138"/>
                    </a:cubicBezTo>
                    <a:cubicBezTo>
                      <a:pt x="13" y="138"/>
                      <a:pt x="0" y="106"/>
                      <a:pt x="0" y="71"/>
                    </a:cubicBezTo>
                    <a:cubicBezTo>
                      <a:pt x="0" y="62"/>
                      <a:pt x="1" y="41"/>
                      <a:pt x="9" y="25"/>
                    </a:cubicBezTo>
                    <a:cubicBezTo>
                      <a:pt x="17" y="9"/>
                      <a:pt x="33" y="0"/>
                      <a:pt x="50" y="0"/>
                    </a:cubicBezTo>
                    <a:cubicBezTo>
                      <a:pt x="71" y="0"/>
                      <a:pt x="84" y="13"/>
                      <a:pt x="89" y="24"/>
                    </a:cubicBezTo>
                    <a:cubicBezTo>
                      <a:pt x="98" y="42"/>
                      <a:pt x="98" y="59"/>
                      <a:pt x="98" y="75"/>
                    </a:cubicBezTo>
                    <a:lnTo>
                      <a:pt x="35" y="75"/>
                    </a:lnTo>
                    <a:close/>
                    <a:moveTo>
                      <a:pt x="66" y="54"/>
                    </a:moveTo>
                    <a:cubicBezTo>
                      <a:pt x="67" y="47"/>
                      <a:pt x="67" y="25"/>
                      <a:pt x="51" y="25"/>
                    </a:cubicBezTo>
                    <a:cubicBezTo>
                      <a:pt x="35" y="25"/>
                      <a:pt x="35" y="45"/>
                      <a:pt x="35" y="54"/>
                    </a:cubicBezTo>
                    <a:lnTo>
                      <a:pt x="66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0" name="Freeform 222"/>
              <p:cNvSpPr>
                <a:spLocks noChangeAspect="1"/>
              </p:cNvSpPr>
              <p:nvPr/>
            </p:nvSpPr>
            <p:spPr bwMode="auto">
              <a:xfrm>
                <a:off x="1125" y="366"/>
                <a:ext cx="179" cy="259"/>
              </a:xfrm>
              <a:custGeom>
                <a:avLst/>
                <a:gdLst>
                  <a:gd name="T0" fmla="*/ 32 w 94"/>
                  <a:gd name="T1" fmla="*/ 3 h 135"/>
                  <a:gd name="T2" fmla="*/ 32 w 94"/>
                  <a:gd name="T3" fmla="*/ 21 h 135"/>
                  <a:gd name="T4" fmla="*/ 62 w 94"/>
                  <a:gd name="T5" fmla="*/ 0 h 135"/>
                  <a:gd name="T6" fmla="*/ 89 w 94"/>
                  <a:gd name="T7" fmla="*/ 14 h 135"/>
                  <a:gd name="T8" fmla="*/ 94 w 94"/>
                  <a:gd name="T9" fmla="*/ 48 h 135"/>
                  <a:gd name="T10" fmla="*/ 94 w 94"/>
                  <a:gd name="T11" fmla="*/ 135 h 135"/>
                  <a:gd name="T12" fmla="*/ 61 w 94"/>
                  <a:gd name="T13" fmla="*/ 135 h 135"/>
                  <a:gd name="T14" fmla="*/ 61 w 94"/>
                  <a:gd name="T15" fmla="*/ 48 h 135"/>
                  <a:gd name="T16" fmla="*/ 49 w 94"/>
                  <a:gd name="T17" fmla="*/ 29 h 135"/>
                  <a:gd name="T18" fmla="*/ 34 w 94"/>
                  <a:gd name="T19" fmla="*/ 58 h 135"/>
                  <a:gd name="T20" fmla="*/ 34 w 94"/>
                  <a:gd name="T21" fmla="*/ 135 h 135"/>
                  <a:gd name="T22" fmla="*/ 0 w 94"/>
                  <a:gd name="T23" fmla="*/ 135 h 135"/>
                  <a:gd name="T24" fmla="*/ 0 w 94"/>
                  <a:gd name="T25" fmla="*/ 3 h 135"/>
                  <a:gd name="T26" fmla="*/ 32 w 94"/>
                  <a:gd name="T27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35">
                    <a:moveTo>
                      <a:pt x="32" y="3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7" y="10"/>
                      <a:pt x="44" y="0"/>
                      <a:pt x="62" y="0"/>
                    </a:cubicBezTo>
                    <a:cubicBezTo>
                      <a:pt x="67" y="0"/>
                      <a:pt x="81" y="0"/>
                      <a:pt x="89" y="14"/>
                    </a:cubicBezTo>
                    <a:cubicBezTo>
                      <a:pt x="94" y="22"/>
                      <a:pt x="94" y="35"/>
                      <a:pt x="94" y="48"/>
                    </a:cubicBezTo>
                    <a:cubicBezTo>
                      <a:pt x="94" y="135"/>
                      <a:pt x="94" y="135"/>
                      <a:pt x="94" y="135"/>
                    </a:cubicBezTo>
                    <a:cubicBezTo>
                      <a:pt x="61" y="135"/>
                      <a:pt x="61" y="135"/>
                      <a:pt x="61" y="135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37"/>
                      <a:pt x="60" y="29"/>
                      <a:pt x="49" y="29"/>
                    </a:cubicBezTo>
                    <a:cubicBezTo>
                      <a:pt x="34" y="29"/>
                      <a:pt x="34" y="42"/>
                      <a:pt x="34" y="58"/>
                    </a:cubicBezTo>
                    <a:cubicBezTo>
                      <a:pt x="34" y="135"/>
                      <a:pt x="34" y="135"/>
                      <a:pt x="34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1" name="Freeform 223"/>
              <p:cNvSpPr>
                <a:spLocks noChangeAspect="1"/>
              </p:cNvSpPr>
              <p:nvPr/>
            </p:nvSpPr>
            <p:spPr bwMode="auto">
              <a:xfrm>
                <a:off x="1328" y="366"/>
                <a:ext cx="177" cy="264"/>
              </a:xfrm>
              <a:custGeom>
                <a:avLst/>
                <a:gdLst>
                  <a:gd name="T0" fmla="*/ 64 w 92"/>
                  <a:gd name="T1" fmla="*/ 43 h 138"/>
                  <a:gd name="T2" fmla="*/ 46 w 92"/>
                  <a:gd name="T3" fmla="*/ 25 h 138"/>
                  <a:gd name="T4" fmla="*/ 36 w 92"/>
                  <a:gd name="T5" fmla="*/ 36 h 138"/>
                  <a:gd name="T6" fmla="*/ 56 w 92"/>
                  <a:gd name="T7" fmla="*/ 54 h 138"/>
                  <a:gd name="T8" fmla="*/ 92 w 92"/>
                  <a:gd name="T9" fmla="*/ 95 h 138"/>
                  <a:gd name="T10" fmla="*/ 46 w 92"/>
                  <a:gd name="T11" fmla="*/ 138 h 138"/>
                  <a:gd name="T12" fmla="*/ 0 w 92"/>
                  <a:gd name="T13" fmla="*/ 98 h 138"/>
                  <a:gd name="T14" fmla="*/ 27 w 92"/>
                  <a:gd name="T15" fmla="*/ 94 h 138"/>
                  <a:gd name="T16" fmla="*/ 46 w 92"/>
                  <a:gd name="T17" fmla="*/ 113 h 138"/>
                  <a:gd name="T18" fmla="*/ 60 w 92"/>
                  <a:gd name="T19" fmla="*/ 101 h 138"/>
                  <a:gd name="T20" fmla="*/ 40 w 92"/>
                  <a:gd name="T21" fmla="*/ 84 h 138"/>
                  <a:gd name="T22" fmla="*/ 4 w 92"/>
                  <a:gd name="T23" fmla="*/ 42 h 138"/>
                  <a:gd name="T24" fmla="*/ 47 w 92"/>
                  <a:gd name="T25" fmla="*/ 0 h 138"/>
                  <a:gd name="T26" fmla="*/ 88 w 92"/>
                  <a:gd name="T27" fmla="*/ 35 h 138"/>
                  <a:gd name="T28" fmla="*/ 64 w 92"/>
                  <a:gd name="T29" fmla="*/ 4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138">
                    <a:moveTo>
                      <a:pt x="64" y="43"/>
                    </a:moveTo>
                    <a:cubicBezTo>
                      <a:pt x="62" y="36"/>
                      <a:pt x="59" y="25"/>
                      <a:pt x="46" y="25"/>
                    </a:cubicBezTo>
                    <a:cubicBezTo>
                      <a:pt x="38" y="25"/>
                      <a:pt x="36" y="31"/>
                      <a:pt x="36" y="36"/>
                    </a:cubicBezTo>
                    <a:cubicBezTo>
                      <a:pt x="36" y="47"/>
                      <a:pt x="42" y="49"/>
                      <a:pt x="56" y="54"/>
                    </a:cubicBezTo>
                    <a:cubicBezTo>
                      <a:pt x="73" y="61"/>
                      <a:pt x="92" y="68"/>
                      <a:pt x="92" y="95"/>
                    </a:cubicBezTo>
                    <a:cubicBezTo>
                      <a:pt x="92" y="114"/>
                      <a:pt x="79" y="138"/>
                      <a:pt x="46" y="138"/>
                    </a:cubicBezTo>
                    <a:cubicBezTo>
                      <a:pt x="6" y="138"/>
                      <a:pt x="2" y="108"/>
                      <a:pt x="0" y="98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8" y="99"/>
                      <a:pt x="31" y="113"/>
                      <a:pt x="46" y="113"/>
                    </a:cubicBezTo>
                    <a:cubicBezTo>
                      <a:pt x="50" y="113"/>
                      <a:pt x="60" y="113"/>
                      <a:pt x="60" y="101"/>
                    </a:cubicBezTo>
                    <a:cubicBezTo>
                      <a:pt x="60" y="91"/>
                      <a:pt x="52" y="88"/>
                      <a:pt x="40" y="84"/>
                    </a:cubicBezTo>
                    <a:cubicBezTo>
                      <a:pt x="28" y="79"/>
                      <a:pt x="4" y="71"/>
                      <a:pt x="4" y="42"/>
                    </a:cubicBezTo>
                    <a:cubicBezTo>
                      <a:pt x="4" y="14"/>
                      <a:pt x="25" y="0"/>
                      <a:pt x="47" y="0"/>
                    </a:cubicBezTo>
                    <a:cubicBezTo>
                      <a:pt x="67" y="0"/>
                      <a:pt x="84" y="13"/>
                      <a:pt x="88" y="35"/>
                    </a:cubicBez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2" name="Freeform 224"/>
              <p:cNvSpPr>
                <a:spLocks noChangeAspect="1" noEditPoints="1"/>
              </p:cNvSpPr>
              <p:nvPr/>
            </p:nvSpPr>
            <p:spPr bwMode="auto">
              <a:xfrm>
                <a:off x="1529" y="281"/>
                <a:ext cx="65" cy="344"/>
              </a:xfrm>
              <a:custGeom>
                <a:avLst/>
                <a:gdLst>
                  <a:gd name="T0" fmla="*/ 0 w 38"/>
                  <a:gd name="T1" fmla="*/ 41 h 202"/>
                  <a:gd name="T2" fmla="*/ 0 w 38"/>
                  <a:gd name="T3" fmla="*/ 0 h 202"/>
                  <a:gd name="T4" fmla="*/ 38 w 38"/>
                  <a:gd name="T5" fmla="*/ 0 h 202"/>
                  <a:gd name="T6" fmla="*/ 38 w 38"/>
                  <a:gd name="T7" fmla="*/ 41 h 202"/>
                  <a:gd name="T8" fmla="*/ 0 w 38"/>
                  <a:gd name="T9" fmla="*/ 41 h 202"/>
                  <a:gd name="T10" fmla="*/ 38 w 38"/>
                  <a:gd name="T11" fmla="*/ 53 h 202"/>
                  <a:gd name="T12" fmla="*/ 38 w 38"/>
                  <a:gd name="T13" fmla="*/ 202 h 202"/>
                  <a:gd name="T14" fmla="*/ 0 w 38"/>
                  <a:gd name="T15" fmla="*/ 202 h 202"/>
                  <a:gd name="T16" fmla="*/ 0 w 38"/>
                  <a:gd name="T17" fmla="*/ 53 h 202"/>
                  <a:gd name="T18" fmla="*/ 38 w 38"/>
                  <a:gd name="T19" fmla="*/ 5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02">
                    <a:moveTo>
                      <a:pt x="0" y="41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38" y="41"/>
                    </a:lnTo>
                    <a:lnTo>
                      <a:pt x="0" y="41"/>
                    </a:lnTo>
                    <a:close/>
                    <a:moveTo>
                      <a:pt x="38" y="53"/>
                    </a:moveTo>
                    <a:lnTo>
                      <a:pt x="38" y="202"/>
                    </a:lnTo>
                    <a:lnTo>
                      <a:pt x="0" y="202"/>
                    </a:lnTo>
                    <a:lnTo>
                      <a:pt x="0" y="53"/>
                    </a:lnTo>
                    <a:lnTo>
                      <a:pt x="38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3" name="Freeform 225"/>
              <p:cNvSpPr>
                <a:spLocks noChangeAspect="1" noEditPoints="1"/>
              </p:cNvSpPr>
              <p:nvPr/>
            </p:nvSpPr>
            <p:spPr bwMode="auto">
              <a:xfrm>
                <a:off x="1625" y="366"/>
                <a:ext cx="189" cy="264"/>
              </a:xfrm>
              <a:custGeom>
                <a:avLst/>
                <a:gdLst>
                  <a:gd name="T0" fmla="*/ 98 w 98"/>
                  <a:gd name="T1" fmla="*/ 69 h 138"/>
                  <a:gd name="T2" fmla="*/ 49 w 98"/>
                  <a:gd name="T3" fmla="*/ 138 h 138"/>
                  <a:gd name="T4" fmla="*/ 0 w 98"/>
                  <a:gd name="T5" fmla="*/ 69 h 138"/>
                  <a:gd name="T6" fmla="*/ 49 w 98"/>
                  <a:gd name="T7" fmla="*/ 0 h 138"/>
                  <a:gd name="T8" fmla="*/ 98 w 98"/>
                  <a:gd name="T9" fmla="*/ 69 h 138"/>
                  <a:gd name="T10" fmla="*/ 49 w 98"/>
                  <a:gd name="T11" fmla="*/ 26 h 138"/>
                  <a:gd name="T12" fmla="*/ 35 w 98"/>
                  <a:gd name="T13" fmla="*/ 69 h 138"/>
                  <a:gd name="T14" fmla="*/ 49 w 98"/>
                  <a:gd name="T15" fmla="*/ 112 h 138"/>
                  <a:gd name="T16" fmla="*/ 63 w 98"/>
                  <a:gd name="T17" fmla="*/ 69 h 138"/>
                  <a:gd name="T18" fmla="*/ 49 w 98"/>
                  <a:gd name="T19" fmla="*/ 2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38">
                    <a:moveTo>
                      <a:pt x="98" y="69"/>
                    </a:moveTo>
                    <a:cubicBezTo>
                      <a:pt x="98" y="111"/>
                      <a:pt x="84" y="138"/>
                      <a:pt x="49" y="138"/>
                    </a:cubicBezTo>
                    <a:cubicBezTo>
                      <a:pt x="14" y="138"/>
                      <a:pt x="0" y="112"/>
                      <a:pt x="0" y="69"/>
                    </a:cubicBezTo>
                    <a:cubicBezTo>
                      <a:pt x="0" y="28"/>
                      <a:pt x="13" y="0"/>
                      <a:pt x="49" y="0"/>
                    </a:cubicBezTo>
                    <a:cubicBezTo>
                      <a:pt x="85" y="0"/>
                      <a:pt x="98" y="28"/>
                      <a:pt x="98" y="69"/>
                    </a:cubicBezTo>
                    <a:close/>
                    <a:moveTo>
                      <a:pt x="49" y="26"/>
                    </a:moveTo>
                    <a:cubicBezTo>
                      <a:pt x="38" y="26"/>
                      <a:pt x="35" y="37"/>
                      <a:pt x="35" y="69"/>
                    </a:cubicBezTo>
                    <a:cubicBezTo>
                      <a:pt x="35" y="104"/>
                      <a:pt x="39" y="112"/>
                      <a:pt x="49" y="112"/>
                    </a:cubicBezTo>
                    <a:cubicBezTo>
                      <a:pt x="59" y="112"/>
                      <a:pt x="63" y="104"/>
                      <a:pt x="63" y="69"/>
                    </a:cubicBezTo>
                    <a:cubicBezTo>
                      <a:pt x="63" y="35"/>
                      <a:pt x="59" y="26"/>
                      <a:pt x="4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4" name="Freeform 226"/>
              <p:cNvSpPr>
                <a:spLocks noChangeAspect="1"/>
              </p:cNvSpPr>
              <p:nvPr/>
            </p:nvSpPr>
            <p:spPr bwMode="auto">
              <a:xfrm>
                <a:off x="1846" y="366"/>
                <a:ext cx="179" cy="259"/>
              </a:xfrm>
              <a:custGeom>
                <a:avLst/>
                <a:gdLst>
                  <a:gd name="T0" fmla="*/ 31 w 93"/>
                  <a:gd name="T1" fmla="*/ 3 h 135"/>
                  <a:gd name="T2" fmla="*/ 31 w 93"/>
                  <a:gd name="T3" fmla="*/ 21 h 135"/>
                  <a:gd name="T4" fmla="*/ 62 w 93"/>
                  <a:gd name="T5" fmla="*/ 0 h 135"/>
                  <a:gd name="T6" fmla="*/ 88 w 93"/>
                  <a:gd name="T7" fmla="*/ 14 h 135"/>
                  <a:gd name="T8" fmla="*/ 93 w 93"/>
                  <a:gd name="T9" fmla="*/ 48 h 135"/>
                  <a:gd name="T10" fmla="*/ 93 w 93"/>
                  <a:gd name="T11" fmla="*/ 135 h 135"/>
                  <a:gd name="T12" fmla="*/ 60 w 93"/>
                  <a:gd name="T13" fmla="*/ 135 h 135"/>
                  <a:gd name="T14" fmla="*/ 60 w 93"/>
                  <a:gd name="T15" fmla="*/ 48 h 135"/>
                  <a:gd name="T16" fmla="*/ 48 w 93"/>
                  <a:gd name="T17" fmla="*/ 29 h 135"/>
                  <a:gd name="T18" fmla="*/ 33 w 93"/>
                  <a:gd name="T19" fmla="*/ 58 h 135"/>
                  <a:gd name="T20" fmla="*/ 33 w 93"/>
                  <a:gd name="T21" fmla="*/ 135 h 135"/>
                  <a:gd name="T22" fmla="*/ 0 w 93"/>
                  <a:gd name="T23" fmla="*/ 135 h 135"/>
                  <a:gd name="T24" fmla="*/ 0 w 93"/>
                  <a:gd name="T25" fmla="*/ 3 h 135"/>
                  <a:gd name="T26" fmla="*/ 31 w 93"/>
                  <a:gd name="T27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35">
                    <a:moveTo>
                      <a:pt x="31" y="3"/>
                    </a:moveTo>
                    <a:cubicBezTo>
                      <a:pt x="31" y="21"/>
                      <a:pt x="31" y="21"/>
                      <a:pt x="31" y="21"/>
                    </a:cubicBezTo>
                    <a:cubicBezTo>
                      <a:pt x="36" y="10"/>
                      <a:pt x="43" y="0"/>
                      <a:pt x="62" y="0"/>
                    </a:cubicBezTo>
                    <a:cubicBezTo>
                      <a:pt x="66" y="0"/>
                      <a:pt x="80" y="0"/>
                      <a:pt x="88" y="14"/>
                    </a:cubicBezTo>
                    <a:cubicBezTo>
                      <a:pt x="93" y="22"/>
                      <a:pt x="93" y="35"/>
                      <a:pt x="93" y="48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60" y="135"/>
                      <a:pt x="60" y="135"/>
                      <a:pt x="60" y="135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37"/>
                      <a:pt x="59" y="29"/>
                      <a:pt x="48" y="29"/>
                    </a:cubicBezTo>
                    <a:cubicBezTo>
                      <a:pt x="33" y="29"/>
                      <a:pt x="33" y="42"/>
                      <a:pt x="33" y="58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5" name="Freeform 227"/>
              <p:cNvSpPr>
                <a:spLocks noChangeAspect="1"/>
              </p:cNvSpPr>
              <p:nvPr/>
            </p:nvSpPr>
            <p:spPr bwMode="auto">
              <a:xfrm>
                <a:off x="2049" y="366"/>
                <a:ext cx="176" cy="264"/>
              </a:xfrm>
              <a:custGeom>
                <a:avLst/>
                <a:gdLst>
                  <a:gd name="T0" fmla="*/ 63 w 91"/>
                  <a:gd name="T1" fmla="*/ 43 h 138"/>
                  <a:gd name="T2" fmla="*/ 45 w 91"/>
                  <a:gd name="T3" fmla="*/ 25 h 138"/>
                  <a:gd name="T4" fmla="*/ 35 w 91"/>
                  <a:gd name="T5" fmla="*/ 36 h 138"/>
                  <a:gd name="T6" fmla="*/ 55 w 91"/>
                  <a:gd name="T7" fmla="*/ 54 h 138"/>
                  <a:gd name="T8" fmla="*/ 91 w 91"/>
                  <a:gd name="T9" fmla="*/ 95 h 138"/>
                  <a:gd name="T10" fmla="*/ 45 w 91"/>
                  <a:gd name="T11" fmla="*/ 138 h 138"/>
                  <a:gd name="T12" fmla="*/ 0 w 91"/>
                  <a:gd name="T13" fmla="*/ 98 h 138"/>
                  <a:gd name="T14" fmla="*/ 26 w 91"/>
                  <a:gd name="T15" fmla="*/ 94 h 138"/>
                  <a:gd name="T16" fmla="*/ 45 w 91"/>
                  <a:gd name="T17" fmla="*/ 113 h 138"/>
                  <a:gd name="T18" fmla="*/ 59 w 91"/>
                  <a:gd name="T19" fmla="*/ 101 h 138"/>
                  <a:gd name="T20" fmla="*/ 40 w 91"/>
                  <a:gd name="T21" fmla="*/ 84 h 138"/>
                  <a:gd name="T22" fmla="*/ 3 w 91"/>
                  <a:gd name="T23" fmla="*/ 42 h 138"/>
                  <a:gd name="T24" fmla="*/ 46 w 91"/>
                  <a:gd name="T25" fmla="*/ 0 h 138"/>
                  <a:gd name="T26" fmla="*/ 87 w 91"/>
                  <a:gd name="T27" fmla="*/ 35 h 138"/>
                  <a:gd name="T28" fmla="*/ 63 w 91"/>
                  <a:gd name="T29" fmla="*/ 4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38">
                    <a:moveTo>
                      <a:pt x="63" y="43"/>
                    </a:moveTo>
                    <a:cubicBezTo>
                      <a:pt x="61" y="36"/>
                      <a:pt x="58" y="25"/>
                      <a:pt x="45" y="25"/>
                    </a:cubicBezTo>
                    <a:cubicBezTo>
                      <a:pt x="38" y="25"/>
                      <a:pt x="35" y="31"/>
                      <a:pt x="35" y="36"/>
                    </a:cubicBezTo>
                    <a:cubicBezTo>
                      <a:pt x="35" y="47"/>
                      <a:pt x="41" y="49"/>
                      <a:pt x="55" y="54"/>
                    </a:cubicBezTo>
                    <a:cubicBezTo>
                      <a:pt x="72" y="61"/>
                      <a:pt x="91" y="68"/>
                      <a:pt x="91" y="95"/>
                    </a:cubicBezTo>
                    <a:cubicBezTo>
                      <a:pt x="91" y="114"/>
                      <a:pt x="78" y="138"/>
                      <a:pt x="45" y="138"/>
                    </a:cubicBezTo>
                    <a:cubicBezTo>
                      <a:pt x="5" y="138"/>
                      <a:pt x="1" y="108"/>
                      <a:pt x="0" y="98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9"/>
                      <a:pt x="30" y="113"/>
                      <a:pt x="45" y="113"/>
                    </a:cubicBezTo>
                    <a:cubicBezTo>
                      <a:pt x="49" y="113"/>
                      <a:pt x="59" y="113"/>
                      <a:pt x="59" y="101"/>
                    </a:cubicBezTo>
                    <a:cubicBezTo>
                      <a:pt x="59" y="91"/>
                      <a:pt x="52" y="88"/>
                      <a:pt x="40" y="84"/>
                    </a:cubicBezTo>
                    <a:cubicBezTo>
                      <a:pt x="27" y="79"/>
                      <a:pt x="3" y="71"/>
                      <a:pt x="3" y="42"/>
                    </a:cubicBezTo>
                    <a:cubicBezTo>
                      <a:pt x="3" y="14"/>
                      <a:pt x="25" y="0"/>
                      <a:pt x="46" y="0"/>
                    </a:cubicBezTo>
                    <a:cubicBezTo>
                      <a:pt x="67" y="0"/>
                      <a:pt x="83" y="13"/>
                      <a:pt x="87" y="35"/>
                    </a:cubicBezTo>
                    <a:lnTo>
                      <a:pt x="63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6" name="Freeform 228"/>
              <p:cNvSpPr>
                <a:spLocks noChangeAspect="1" noEditPoints="1"/>
              </p:cNvSpPr>
              <p:nvPr/>
            </p:nvSpPr>
            <p:spPr bwMode="auto">
              <a:xfrm>
                <a:off x="232" y="284"/>
                <a:ext cx="220" cy="341"/>
              </a:xfrm>
              <a:custGeom>
                <a:avLst/>
                <a:gdLst>
                  <a:gd name="T0" fmla="*/ 0 w 114"/>
                  <a:gd name="T1" fmla="*/ 0 h 178"/>
                  <a:gd name="T2" fmla="*/ 39 w 114"/>
                  <a:gd name="T3" fmla="*/ 0 h 178"/>
                  <a:gd name="T4" fmla="*/ 114 w 114"/>
                  <a:gd name="T5" fmla="*/ 88 h 178"/>
                  <a:gd name="T6" fmla="*/ 88 w 114"/>
                  <a:gd name="T7" fmla="*/ 166 h 178"/>
                  <a:gd name="T8" fmla="*/ 43 w 114"/>
                  <a:gd name="T9" fmla="*/ 178 h 178"/>
                  <a:gd name="T10" fmla="*/ 0 w 114"/>
                  <a:gd name="T11" fmla="*/ 178 h 178"/>
                  <a:gd name="T12" fmla="*/ 0 w 114"/>
                  <a:gd name="T13" fmla="*/ 0 h 178"/>
                  <a:gd name="T14" fmla="*/ 36 w 114"/>
                  <a:gd name="T15" fmla="*/ 147 h 178"/>
                  <a:gd name="T16" fmla="*/ 42 w 114"/>
                  <a:gd name="T17" fmla="*/ 147 h 178"/>
                  <a:gd name="T18" fmla="*/ 76 w 114"/>
                  <a:gd name="T19" fmla="*/ 87 h 178"/>
                  <a:gd name="T20" fmla="*/ 42 w 114"/>
                  <a:gd name="T21" fmla="*/ 30 h 178"/>
                  <a:gd name="T22" fmla="*/ 36 w 114"/>
                  <a:gd name="T23" fmla="*/ 30 h 178"/>
                  <a:gd name="T24" fmla="*/ 36 w 114"/>
                  <a:gd name="T25" fmla="*/ 14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178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64" y="0"/>
                      <a:pt x="114" y="0"/>
                      <a:pt x="114" y="88"/>
                    </a:cubicBezTo>
                    <a:cubicBezTo>
                      <a:pt x="114" y="121"/>
                      <a:pt x="105" y="151"/>
                      <a:pt x="88" y="166"/>
                    </a:cubicBezTo>
                    <a:cubicBezTo>
                      <a:pt x="73" y="178"/>
                      <a:pt x="56" y="178"/>
                      <a:pt x="43" y="178"/>
                    </a:cubicBezTo>
                    <a:cubicBezTo>
                      <a:pt x="0" y="178"/>
                      <a:pt x="0" y="178"/>
                      <a:pt x="0" y="178"/>
                    </a:cubicBezTo>
                    <a:lnTo>
                      <a:pt x="0" y="0"/>
                    </a:lnTo>
                    <a:close/>
                    <a:moveTo>
                      <a:pt x="36" y="147"/>
                    </a:moveTo>
                    <a:cubicBezTo>
                      <a:pt x="42" y="147"/>
                      <a:pt x="42" y="147"/>
                      <a:pt x="42" y="147"/>
                    </a:cubicBezTo>
                    <a:cubicBezTo>
                      <a:pt x="56" y="147"/>
                      <a:pt x="76" y="145"/>
                      <a:pt x="76" y="87"/>
                    </a:cubicBezTo>
                    <a:cubicBezTo>
                      <a:pt x="76" y="32"/>
                      <a:pt x="57" y="30"/>
                      <a:pt x="42" y="30"/>
                    </a:cubicBezTo>
                    <a:cubicBezTo>
                      <a:pt x="36" y="30"/>
                      <a:pt x="36" y="30"/>
                      <a:pt x="36" y="30"/>
                    </a:cubicBezTo>
                    <a:lnTo>
                      <a:pt x="36" y="14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7" name="Freeform 229"/>
              <p:cNvSpPr>
                <a:spLocks noChangeAspect="1" noEditPoints="1"/>
              </p:cNvSpPr>
              <p:nvPr/>
            </p:nvSpPr>
            <p:spPr bwMode="auto">
              <a:xfrm>
                <a:off x="487" y="281"/>
                <a:ext cx="64" cy="344"/>
              </a:xfrm>
              <a:custGeom>
                <a:avLst/>
                <a:gdLst>
                  <a:gd name="T0" fmla="*/ 0 w 38"/>
                  <a:gd name="T1" fmla="*/ 41 h 202"/>
                  <a:gd name="T2" fmla="*/ 0 w 38"/>
                  <a:gd name="T3" fmla="*/ 0 h 202"/>
                  <a:gd name="T4" fmla="*/ 38 w 38"/>
                  <a:gd name="T5" fmla="*/ 0 h 202"/>
                  <a:gd name="T6" fmla="*/ 38 w 38"/>
                  <a:gd name="T7" fmla="*/ 41 h 202"/>
                  <a:gd name="T8" fmla="*/ 0 w 38"/>
                  <a:gd name="T9" fmla="*/ 41 h 202"/>
                  <a:gd name="T10" fmla="*/ 38 w 38"/>
                  <a:gd name="T11" fmla="*/ 53 h 202"/>
                  <a:gd name="T12" fmla="*/ 38 w 38"/>
                  <a:gd name="T13" fmla="*/ 202 h 202"/>
                  <a:gd name="T14" fmla="*/ 1 w 38"/>
                  <a:gd name="T15" fmla="*/ 202 h 202"/>
                  <a:gd name="T16" fmla="*/ 1 w 38"/>
                  <a:gd name="T17" fmla="*/ 53 h 202"/>
                  <a:gd name="T18" fmla="*/ 38 w 38"/>
                  <a:gd name="T19" fmla="*/ 5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02">
                    <a:moveTo>
                      <a:pt x="0" y="41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38" y="41"/>
                    </a:lnTo>
                    <a:lnTo>
                      <a:pt x="0" y="41"/>
                    </a:lnTo>
                    <a:close/>
                    <a:moveTo>
                      <a:pt x="38" y="53"/>
                    </a:moveTo>
                    <a:lnTo>
                      <a:pt x="38" y="202"/>
                    </a:lnTo>
                    <a:lnTo>
                      <a:pt x="1" y="202"/>
                    </a:lnTo>
                    <a:lnTo>
                      <a:pt x="1" y="53"/>
                    </a:lnTo>
                    <a:lnTo>
                      <a:pt x="38" y="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8" name="Freeform 230"/>
              <p:cNvSpPr>
                <a:spLocks noChangeAspect="1"/>
              </p:cNvSpPr>
              <p:nvPr/>
            </p:nvSpPr>
            <p:spPr bwMode="auto">
              <a:xfrm>
                <a:off x="592" y="366"/>
                <a:ext cx="284" cy="259"/>
              </a:xfrm>
              <a:custGeom>
                <a:avLst/>
                <a:gdLst>
                  <a:gd name="T0" fmla="*/ 0 w 148"/>
                  <a:gd name="T1" fmla="*/ 3 h 135"/>
                  <a:gd name="T2" fmla="*/ 32 w 148"/>
                  <a:gd name="T3" fmla="*/ 3 h 135"/>
                  <a:gd name="T4" fmla="*/ 32 w 148"/>
                  <a:gd name="T5" fmla="*/ 21 h 135"/>
                  <a:gd name="T6" fmla="*/ 61 w 148"/>
                  <a:gd name="T7" fmla="*/ 0 h 135"/>
                  <a:gd name="T8" fmla="*/ 87 w 148"/>
                  <a:gd name="T9" fmla="*/ 21 h 135"/>
                  <a:gd name="T10" fmla="*/ 117 w 148"/>
                  <a:gd name="T11" fmla="*/ 0 h 135"/>
                  <a:gd name="T12" fmla="*/ 148 w 148"/>
                  <a:gd name="T13" fmla="*/ 49 h 135"/>
                  <a:gd name="T14" fmla="*/ 148 w 148"/>
                  <a:gd name="T15" fmla="*/ 135 h 135"/>
                  <a:gd name="T16" fmla="*/ 114 w 148"/>
                  <a:gd name="T17" fmla="*/ 135 h 135"/>
                  <a:gd name="T18" fmla="*/ 114 w 148"/>
                  <a:gd name="T19" fmla="*/ 52 h 135"/>
                  <a:gd name="T20" fmla="*/ 104 w 148"/>
                  <a:gd name="T21" fmla="*/ 29 h 135"/>
                  <a:gd name="T22" fmla="*/ 91 w 148"/>
                  <a:gd name="T23" fmla="*/ 58 h 135"/>
                  <a:gd name="T24" fmla="*/ 91 w 148"/>
                  <a:gd name="T25" fmla="*/ 135 h 135"/>
                  <a:gd name="T26" fmla="*/ 57 w 148"/>
                  <a:gd name="T27" fmla="*/ 135 h 135"/>
                  <a:gd name="T28" fmla="*/ 57 w 148"/>
                  <a:gd name="T29" fmla="*/ 52 h 135"/>
                  <a:gd name="T30" fmla="*/ 47 w 148"/>
                  <a:gd name="T31" fmla="*/ 29 h 135"/>
                  <a:gd name="T32" fmla="*/ 34 w 148"/>
                  <a:gd name="T33" fmla="*/ 58 h 135"/>
                  <a:gd name="T34" fmla="*/ 34 w 148"/>
                  <a:gd name="T35" fmla="*/ 135 h 135"/>
                  <a:gd name="T36" fmla="*/ 0 w 148"/>
                  <a:gd name="T37" fmla="*/ 135 h 135"/>
                  <a:gd name="T38" fmla="*/ 0 w 148"/>
                  <a:gd name="T39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8" h="135">
                    <a:moveTo>
                      <a:pt x="0" y="3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5" y="14"/>
                      <a:pt x="41" y="0"/>
                      <a:pt x="61" y="0"/>
                    </a:cubicBezTo>
                    <a:cubicBezTo>
                      <a:pt x="82" y="0"/>
                      <a:pt x="85" y="13"/>
                      <a:pt x="87" y="21"/>
                    </a:cubicBezTo>
                    <a:cubicBezTo>
                      <a:pt x="91" y="12"/>
                      <a:pt x="97" y="0"/>
                      <a:pt x="117" y="0"/>
                    </a:cubicBezTo>
                    <a:cubicBezTo>
                      <a:pt x="148" y="0"/>
                      <a:pt x="148" y="25"/>
                      <a:pt x="148" y="49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14" y="135"/>
                      <a:pt x="114" y="135"/>
                      <a:pt x="114" y="135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14" y="37"/>
                      <a:pt x="114" y="29"/>
                      <a:pt x="104" y="29"/>
                    </a:cubicBezTo>
                    <a:cubicBezTo>
                      <a:pt x="91" y="29"/>
                      <a:pt x="91" y="39"/>
                      <a:pt x="91" y="58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57" y="135"/>
                      <a:pt x="57" y="135"/>
                      <a:pt x="57" y="135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36"/>
                      <a:pt x="57" y="29"/>
                      <a:pt x="47" y="29"/>
                    </a:cubicBezTo>
                    <a:cubicBezTo>
                      <a:pt x="35" y="29"/>
                      <a:pt x="34" y="40"/>
                      <a:pt x="34" y="58"/>
                    </a:cubicBezTo>
                    <a:cubicBezTo>
                      <a:pt x="34" y="135"/>
                      <a:pt x="34" y="135"/>
                      <a:pt x="34" y="135"/>
                    </a:cubicBezTo>
                    <a:cubicBezTo>
                      <a:pt x="0" y="135"/>
                      <a:pt x="0" y="135"/>
                      <a:pt x="0" y="135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39" name="Freeform 231"/>
              <p:cNvSpPr>
                <a:spLocks noChangeAspect="1" noEditPoints="1"/>
              </p:cNvSpPr>
              <p:nvPr/>
            </p:nvSpPr>
            <p:spPr bwMode="auto">
              <a:xfrm>
                <a:off x="905" y="366"/>
                <a:ext cx="189" cy="264"/>
              </a:xfrm>
              <a:custGeom>
                <a:avLst/>
                <a:gdLst>
                  <a:gd name="T0" fmla="*/ 35 w 98"/>
                  <a:gd name="T1" fmla="*/ 75 h 138"/>
                  <a:gd name="T2" fmla="*/ 51 w 98"/>
                  <a:gd name="T3" fmla="*/ 112 h 138"/>
                  <a:gd name="T4" fmla="*/ 68 w 98"/>
                  <a:gd name="T5" fmla="*/ 90 h 138"/>
                  <a:gd name="T6" fmla="*/ 98 w 98"/>
                  <a:gd name="T7" fmla="*/ 92 h 138"/>
                  <a:gd name="T8" fmla="*/ 50 w 98"/>
                  <a:gd name="T9" fmla="*/ 138 h 138"/>
                  <a:gd name="T10" fmla="*/ 0 w 98"/>
                  <a:gd name="T11" fmla="*/ 71 h 138"/>
                  <a:gd name="T12" fmla="*/ 9 w 98"/>
                  <a:gd name="T13" fmla="*/ 25 h 138"/>
                  <a:gd name="T14" fmla="*/ 50 w 98"/>
                  <a:gd name="T15" fmla="*/ 0 h 138"/>
                  <a:gd name="T16" fmla="*/ 89 w 98"/>
                  <a:gd name="T17" fmla="*/ 24 h 138"/>
                  <a:gd name="T18" fmla="*/ 98 w 98"/>
                  <a:gd name="T19" fmla="*/ 75 h 138"/>
                  <a:gd name="T20" fmla="*/ 35 w 98"/>
                  <a:gd name="T21" fmla="*/ 75 h 138"/>
                  <a:gd name="T22" fmla="*/ 66 w 98"/>
                  <a:gd name="T23" fmla="*/ 54 h 138"/>
                  <a:gd name="T24" fmla="*/ 51 w 98"/>
                  <a:gd name="T25" fmla="*/ 25 h 138"/>
                  <a:gd name="T26" fmla="*/ 35 w 98"/>
                  <a:gd name="T27" fmla="*/ 54 h 138"/>
                  <a:gd name="T28" fmla="*/ 66 w 98"/>
                  <a:gd name="T2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8" h="138">
                    <a:moveTo>
                      <a:pt x="35" y="75"/>
                    </a:moveTo>
                    <a:cubicBezTo>
                      <a:pt x="34" y="93"/>
                      <a:pt x="34" y="112"/>
                      <a:pt x="51" y="112"/>
                    </a:cubicBezTo>
                    <a:cubicBezTo>
                      <a:pt x="65" y="112"/>
                      <a:pt x="67" y="98"/>
                      <a:pt x="68" y="90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96" y="104"/>
                      <a:pt x="89" y="138"/>
                      <a:pt x="50" y="138"/>
                    </a:cubicBezTo>
                    <a:cubicBezTo>
                      <a:pt x="13" y="138"/>
                      <a:pt x="0" y="106"/>
                      <a:pt x="0" y="71"/>
                    </a:cubicBezTo>
                    <a:cubicBezTo>
                      <a:pt x="0" y="62"/>
                      <a:pt x="1" y="41"/>
                      <a:pt x="9" y="25"/>
                    </a:cubicBezTo>
                    <a:cubicBezTo>
                      <a:pt x="17" y="9"/>
                      <a:pt x="33" y="0"/>
                      <a:pt x="50" y="0"/>
                    </a:cubicBezTo>
                    <a:cubicBezTo>
                      <a:pt x="71" y="0"/>
                      <a:pt x="84" y="13"/>
                      <a:pt x="89" y="24"/>
                    </a:cubicBezTo>
                    <a:cubicBezTo>
                      <a:pt x="98" y="42"/>
                      <a:pt x="98" y="59"/>
                      <a:pt x="98" y="75"/>
                    </a:cubicBezTo>
                    <a:lnTo>
                      <a:pt x="35" y="75"/>
                    </a:lnTo>
                    <a:close/>
                    <a:moveTo>
                      <a:pt x="66" y="54"/>
                    </a:moveTo>
                    <a:cubicBezTo>
                      <a:pt x="67" y="47"/>
                      <a:pt x="67" y="25"/>
                      <a:pt x="51" y="25"/>
                    </a:cubicBezTo>
                    <a:cubicBezTo>
                      <a:pt x="35" y="25"/>
                      <a:pt x="35" y="45"/>
                      <a:pt x="35" y="54"/>
                    </a:cubicBezTo>
                    <a:lnTo>
                      <a:pt x="66" y="5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0" name="Freeform 232"/>
              <p:cNvSpPr>
                <a:spLocks noChangeAspect="1"/>
              </p:cNvSpPr>
              <p:nvPr/>
            </p:nvSpPr>
            <p:spPr bwMode="auto">
              <a:xfrm>
                <a:off x="1125" y="366"/>
                <a:ext cx="179" cy="259"/>
              </a:xfrm>
              <a:custGeom>
                <a:avLst/>
                <a:gdLst>
                  <a:gd name="T0" fmla="*/ 32 w 94"/>
                  <a:gd name="T1" fmla="*/ 3 h 135"/>
                  <a:gd name="T2" fmla="*/ 32 w 94"/>
                  <a:gd name="T3" fmla="*/ 21 h 135"/>
                  <a:gd name="T4" fmla="*/ 62 w 94"/>
                  <a:gd name="T5" fmla="*/ 0 h 135"/>
                  <a:gd name="T6" fmla="*/ 89 w 94"/>
                  <a:gd name="T7" fmla="*/ 14 h 135"/>
                  <a:gd name="T8" fmla="*/ 94 w 94"/>
                  <a:gd name="T9" fmla="*/ 48 h 135"/>
                  <a:gd name="T10" fmla="*/ 94 w 94"/>
                  <a:gd name="T11" fmla="*/ 135 h 135"/>
                  <a:gd name="T12" fmla="*/ 61 w 94"/>
                  <a:gd name="T13" fmla="*/ 135 h 135"/>
                  <a:gd name="T14" fmla="*/ 61 w 94"/>
                  <a:gd name="T15" fmla="*/ 48 h 135"/>
                  <a:gd name="T16" fmla="*/ 49 w 94"/>
                  <a:gd name="T17" fmla="*/ 29 h 135"/>
                  <a:gd name="T18" fmla="*/ 34 w 94"/>
                  <a:gd name="T19" fmla="*/ 58 h 135"/>
                  <a:gd name="T20" fmla="*/ 34 w 94"/>
                  <a:gd name="T21" fmla="*/ 135 h 135"/>
                  <a:gd name="T22" fmla="*/ 0 w 94"/>
                  <a:gd name="T23" fmla="*/ 135 h 135"/>
                  <a:gd name="T24" fmla="*/ 0 w 94"/>
                  <a:gd name="T25" fmla="*/ 3 h 135"/>
                  <a:gd name="T26" fmla="*/ 32 w 94"/>
                  <a:gd name="T27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35">
                    <a:moveTo>
                      <a:pt x="32" y="3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7" y="10"/>
                      <a:pt x="44" y="0"/>
                      <a:pt x="62" y="0"/>
                    </a:cubicBezTo>
                    <a:cubicBezTo>
                      <a:pt x="67" y="0"/>
                      <a:pt x="81" y="0"/>
                      <a:pt x="89" y="14"/>
                    </a:cubicBezTo>
                    <a:cubicBezTo>
                      <a:pt x="94" y="22"/>
                      <a:pt x="94" y="35"/>
                      <a:pt x="94" y="48"/>
                    </a:cubicBezTo>
                    <a:cubicBezTo>
                      <a:pt x="94" y="135"/>
                      <a:pt x="94" y="135"/>
                      <a:pt x="94" y="135"/>
                    </a:cubicBezTo>
                    <a:cubicBezTo>
                      <a:pt x="61" y="135"/>
                      <a:pt x="61" y="135"/>
                      <a:pt x="61" y="135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37"/>
                      <a:pt x="60" y="29"/>
                      <a:pt x="49" y="29"/>
                    </a:cubicBezTo>
                    <a:cubicBezTo>
                      <a:pt x="34" y="29"/>
                      <a:pt x="34" y="42"/>
                      <a:pt x="34" y="58"/>
                    </a:cubicBezTo>
                    <a:cubicBezTo>
                      <a:pt x="34" y="135"/>
                      <a:pt x="34" y="135"/>
                      <a:pt x="34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32" y="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1" name="Freeform 233"/>
              <p:cNvSpPr>
                <a:spLocks noChangeAspect="1"/>
              </p:cNvSpPr>
              <p:nvPr/>
            </p:nvSpPr>
            <p:spPr bwMode="auto">
              <a:xfrm>
                <a:off x="1328" y="366"/>
                <a:ext cx="177" cy="264"/>
              </a:xfrm>
              <a:custGeom>
                <a:avLst/>
                <a:gdLst>
                  <a:gd name="T0" fmla="*/ 64 w 92"/>
                  <a:gd name="T1" fmla="*/ 43 h 138"/>
                  <a:gd name="T2" fmla="*/ 46 w 92"/>
                  <a:gd name="T3" fmla="*/ 25 h 138"/>
                  <a:gd name="T4" fmla="*/ 36 w 92"/>
                  <a:gd name="T5" fmla="*/ 36 h 138"/>
                  <a:gd name="T6" fmla="*/ 56 w 92"/>
                  <a:gd name="T7" fmla="*/ 54 h 138"/>
                  <a:gd name="T8" fmla="*/ 92 w 92"/>
                  <a:gd name="T9" fmla="*/ 95 h 138"/>
                  <a:gd name="T10" fmla="*/ 46 w 92"/>
                  <a:gd name="T11" fmla="*/ 138 h 138"/>
                  <a:gd name="T12" fmla="*/ 0 w 92"/>
                  <a:gd name="T13" fmla="*/ 98 h 138"/>
                  <a:gd name="T14" fmla="*/ 27 w 92"/>
                  <a:gd name="T15" fmla="*/ 94 h 138"/>
                  <a:gd name="T16" fmla="*/ 46 w 92"/>
                  <a:gd name="T17" fmla="*/ 113 h 138"/>
                  <a:gd name="T18" fmla="*/ 60 w 92"/>
                  <a:gd name="T19" fmla="*/ 101 h 138"/>
                  <a:gd name="T20" fmla="*/ 40 w 92"/>
                  <a:gd name="T21" fmla="*/ 84 h 138"/>
                  <a:gd name="T22" fmla="*/ 4 w 92"/>
                  <a:gd name="T23" fmla="*/ 42 h 138"/>
                  <a:gd name="T24" fmla="*/ 47 w 92"/>
                  <a:gd name="T25" fmla="*/ 0 h 138"/>
                  <a:gd name="T26" fmla="*/ 88 w 92"/>
                  <a:gd name="T27" fmla="*/ 35 h 138"/>
                  <a:gd name="T28" fmla="*/ 64 w 92"/>
                  <a:gd name="T29" fmla="*/ 4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" h="138">
                    <a:moveTo>
                      <a:pt x="64" y="43"/>
                    </a:moveTo>
                    <a:cubicBezTo>
                      <a:pt x="62" y="36"/>
                      <a:pt x="59" y="25"/>
                      <a:pt x="46" y="25"/>
                    </a:cubicBezTo>
                    <a:cubicBezTo>
                      <a:pt x="38" y="25"/>
                      <a:pt x="36" y="31"/>
                      <a:pt x="36" y="36"/>
                    </a:cubicBezTo>
                    <a:cubicBezTo>
                      <a:pt x="36" y="47"/>
                      <a:pt x="42" y="49"/>
                      <a:pt x="56" y="54"/>
                    </a:cubicBezTo>
                    <a:cubicBezTo>
                      <a:pt x="73" y="61"/>
                      <a:pt x="92" y="68"/>
                      <a:pt x="92" y="95"/>
                    </a:cubicBezTo>
                    <a:cubicBezTo>
                      <a:pt x="92" y="114"/>
                      <a:pt x="79" y="138"/>
                      <a:pt x="46" y="138"/>
                    </a:cubicBezTo>
                    <a:cubicBezTo>
                      <a:pt x="6" y="138"/>
                      <a:pt x="2" y="108"/>
                      <a:pt x="0" y="98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8" y="99"/>
                      <a:pt x="31" y="113"/>
                      <a:pt x="46" y="113"/>
                    </a:cubicBezTo>
                    <a:cubicBezTo>
                      <a:pt x="50" y="113"/>
                      <a:pt x="60" y="113"/>
                      <a:pt x="60" y="101"/>
                    </a:cubicBezTo>
                    <a:cubicBezTo>
                      <a:pt x="60" y="91"/>
                      <a:pt x="52" y="88"/>
                      <a:pt x="40" y="84"/>
                    </a:cubicBezTo>
                    <a:cubicBezTo>
                      <a:pt x="28" y="79"/>
                      <a:pt x="4" y="71"/>
                      <a:pt x="4" y="42"/>
                    </a:cubicBezTo>
                    <a:cubicBezTo>
                      <a:pt x="4" y="14"/>
                      <a:pt x="25" y="0"/>
                      <a:pt x="47" y="0"/>
                    </a:cubicBezTo>
                    <a:cubicBezTo>
                      <a:pt x="67" y="0"/>
                      <a:pt x="84" y="13"/>
                      <a:pt x="88" y="35"/>
                    </a:cubicBezTo>
                    <a:lnTo>
                      <a:pt x="64" y="4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2" name="Freeform 234"/>
              <p:cNvSpPr>
                <a:spLocks noChangeAspect="1" noEditPoints="1"/>
              </p:cNvSpPr>
              <p:nvPr/>
            </p:nvSpPr>
            <p:spPr bwMode="auto">
              <a:xfrm>
                <a:off x="1529" y="281"/>
                <a:ext cx="65" cy="344"/>
              </a:xfrm>
              <a:custGeom>
                <a:avLst/>
                <a:gdLst>
                  <a:gd name="T0" fmla="*/ 0 w 38"/>
                  <a:gd name="T1" fmla="*/ 41 h 202"/>
                  <a:gd name="T2" fmla="*/ 0 w 38"/>
                  <a:gd name="T3" fmla="*/ 0 h 202"/>
                  <a:gd name="T4" fmla="*/ 38 w 38"/>
                  <a:gd name="T5" fmla="*/ 0 h 202"/>
                  <a:gd name="T6" fmla="*/ 38 w 38"/>
                  <a:gd name="T7" fmla="*/ 41 h 202"/>
                  <a:gd name="T8" fmla="*/ 0 w 38"/>
                  <a:gd name="T9" fmla="*/ 41 h 202"/>
                  <a:gd name="T10" fmla="*/ 38 w 38"/>
                  <a:gd name="T11" fmla="*/ 53 h 202"/>
                  <a:gd name="T12" fmla="*/ 38 w 38"/>
                  <a:gd name="T13" fmla="*/ 202 h 202"/>
                  <a:gd name="T14" fmla="*/ 0 w 38"/>
                  <a:gd name="T15" fmla="*/ 202 h 202"/>
                  <a:gd name="T16" fmla="*/ 0 w 38"/>
                  <a:gd name="T17" fmla="*/ 53 h 202"/>
                  <a:gd name="T18" fmla="*/ 38 w 38"/>
                  <a:gd name="T19" fmla="*/ 5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02">
                    <a:moveTo>
                      <a:pt x="0" y="41"/>
                    </a:moveTo>
                    <a:lnTo>
                      <a:pt x="0" y="0"/>
                    </a:lnTo>
                    <a:lnTo>
                      <a:pt x="38" y="0"/>
                    </a:lnTo>
                    <a:lnTo>
                      <a:pt x="38" y="41"/>
                    </a:lnTo>
                    <a:lnTo>
                      <a:pt x="0" y="41"/>
                    </a:lnTo>
                    <a:close/>
                    <a:moveTo>
                      <a:pt x="38" y="53"/>
                    </a:moveTo>
                    <a:lnTo>
                      <a:pt x="38" y="202"/>
                    </a:lnTo>
                    <a:lnTo>
                      <a:pt x="0" y="202"/>
                    </a:lnTo>
                    <a:lnTo>
                      <a:pt x="0" y="53"/>
                    </a:lnTo>
                    <a:lnTo>
                      <a:pt x="38" y="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3" name="Freeform 235"/>
              <p:cNvSpPr>
                <a:spLocks noChangeAspect="1" noEditPoints="1"/>
              </p:cNvSpPr>
              <p:nvPr/>
            </p:nvSpPr>
            <p:spPr bwMode="auto">
              <a:xfrm>
                <a:off x="1625" y="366"/>
                <a:ext cx="189" cy="264"/>
              </a:xfrm>
              <a:custGeom>
                <a:avLst/>
                <a:gdLst>
                  <a:gd name="T0" fmla="*/ 98 w 98"/>
                  <a:gd name="T1" fmla="*/ 69 h 138"/>
                  <a:gd name="T2" fmla="*/ 49 w 98"/>
                  <a:gd name="T3" fmla="*/ 138 h 138"/>
                  <a:gd name="T4" fmla="*/ 0 w 98"/>
                  <a:gd name="T5" fmla="*/ 69 h 138"/>
                  <a:gd name="T6" fmla="*/ 49 w 98"/>
                  <a:gd name="T7" fmla="*/ 0 h 138"/>
                  <a:gd name="T8" fmla="*/ 98 w 98"/>
                  <a:gd name="T9" fmla="*/ 69 h 138"/>
                  <a:gd name="T10" fmla="*/ 49 w 98"/>
                  <a:gd name="T11" fmla="*/ 26 h 138"/>
                  <a:gd name="T12" fmla="*/ 35 w 98"/>
                  <a:gd name="T13" fmla="*/ 69 h 138"/>
                  <a:gd name="T14" fmla="*/ 49 w 98"/>
                  <a:gd name="T15" fmla="*/ 112 h 138"/>
                  <a:gd name="T16" fmla="*/ 63 w 98"/>
                  <a:gd name="T17" fmla="*/ 69 h 138"/>
                  <a:gd name="T18" fmla="*/ 49 w 98"/>
                  <a:gd name="T19" fmla="*/ 2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38">
                    <a:moveTo>
                      <a:pt x="98" y="69"/>
                    </a:moveTo>
                    <a:cubicBezTo>
                      <a:pt x="98" y="111"/>
                      <a:pt x="84" y="138"/>
                      <a:pt x="49" y="138"/>
                    </a:cubicBezTo>
                    <a:cubicBezTo>
                      <a:pt x="14" y="138"/>
                      <a:pt x="0" y="112"/>
                      <a:pt x="0" y="69"/>
                    </a:cubicBezTo>
                    <a:cubicBezTo>
                      <a:pt x="0" y="28"/>
                      <a:pt x="13" y="0"/>
                      <a:pt x="49" y="0"/>
                    </a:cubicBezTo>
                    <a:cubicBezTo>
                      <a:pt x="85" y="0"/>
                      <a:pt x="98" y="28"/>
                      <a:pt x="98" y="69"/>
                    </a:cubicBezTo>
                    <a:close/>
                    <a:moveTo>
                      <a:pt x="49" y="26"/>
                    </a:moveTo>
                    <a:cubicBezTo>
                      <a:pt x="38" y="26"/>
                      <a:pt x="35" y="37"/>
                      <a:pt x="35" y="69"/>
                    </a:cubicBezTo>
                    <a:cubicBezTo>
                      <a:pt x="35" y="104"/>
                      <a:pt x="39" y="112"/>
                      <a:pt x="49" y="112"/>
                    </a:cubicBezTo>
                    <a:cubicBezTo>
                      <a:pt x="59" y="112"/>
                      <a:pt x="63" y="104"/>
                      <a:pt x="63" y="69"/>
                    </a:cubicBezTo>
                    <a:cubicBezTo>
                      <a:pt x="63" y="35"/>
                      <a:pt x="59" y="26"/>
                      <a:pt x="49" y="2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4" name="Freeform 236"/>
              <p:cNvSpPr>
                <a:spLocks noChangeAspect="1"/>
              </p:cNvSpPr>
              <p:nvPr/>
            </p:nvSpPr>
            <p:spPr bwMode="auto">
              <a:xfrm>
                <a:off x="1846" y="366"/>
                <a:ext cx="179" cy="259"/>
              </a:xfrm>
              <a:custGeom>
                <a:avLst/>
                <a:gdLst>
                  <a:gd name="T0" fmla="*/ 31 w 93"/>
                  <a:gd name="T1" fmla="*/ 3 h 135"/>
                  <a:gd name="T2" fmla="*/ 31 w 93"/>
                  <a:gd name="T3" fmla="*/ 21 h 135"/>
                  <a:gd name="T4" fmla="*/ 62 w 93"/>
                  <a:gd name="T5" fmla="*/ 0 h 135"/>
                  <a:gd name="T6" fmla="*/ 88 w 93"/>
                  <a:gd name="T7" fmla="*/ 14 h 135"/>
                  <a:gd name="T8" fmla="*/ 93 w 93"/>
                  <a:gd name="T9" fmla="*/ 48 h 135"/>
                  <a:gd name="T10" fmla="*/ 93 w 93"/>
                  <a:gd name="T11" fmla="*/ 135 h 135"/>
                  <a:gd name="T12" fmla="*/ 60 w 93"/>
                  <a:gd name="T13" fmla="*/ 135 h 135"/>
                  <a:gd name="T14" fmla="*/ 60 w 93"/>
                  <a:gd name="T15" fmla="*/ 48 h 135"/>
                  <a:gd name="T16" fmla="*/ 48 w 93"/>
                  <a:gd name="T17" fmla="*/ 29 h 135"/>
                  <a:gd name="T18" fmla="*/ 33 w 93"/>
                  <a:gd name="T19" fmla="*/ 58 h 135"/>
                  <a:gd name="T20" fmla="*/ 33 w 93"/>
                  <a:gd name="T21" fmla="*/ 135 h 135"/>
                  <a:gd name="T22" fmla="*/ 0 w 93"/>
                  <a:gd name="T23" fmla="*/ 135 h 135"/>
                  <a:gd name="T24" fmla="*/ 0 w 93"/>
                  <a:gd name="T25" fmla="*/ 3 h 135"/>
                  <a:gd name="T26" fmla="*/ 31 w 93"/>
                  <a:gd name="T27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35">
                    <a:moveTo>
                      <a:pt x="31" y="3"/>
                    </a:moveTo>
                    <a:cubicBezTo>
                      <a:pt x="31" y="21"/>
                      <a:pt x="31" y="21"/>
                      <a:pt x="31" y="21"/>
                    </a:cubicBezTo>
                    <a:cubicBezTo>
                      <a:pt x="36" y="10"/>
                      <a:pt x="43" y="0"/>
                      <a:pt x="62" y="0"/>
                    </a:cubicBezTo>
                    <a:cubicBezTo>
                      <a:pt x="66" y="0"/>
                      <a:pt x="80" y="0"/>
                      <a:pt x="88" y="14"/>
                    </a:cubicBezTo>
                    <a:cubicBezTo>
                      <a:pt x="93" y="22"/>
                      <a:pt x="93" y="35"/>
                      <a:pt x="93" y="48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60" y="135"/>
                      <a:pt x="60" y="135"/>
                      <a:pt x="60" y="135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0" y="37"/>
                      <a:pt x="59" y="29"/>
                      <a:pt x="48" y="29"/>
                    </a:cubicBezTo>
                    <a:cubicBezTo>
                      <a:pt x="33" y="29"/>
                      <a:pt x="33" y="42"/>
                      <a:pt x="33" y="58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31" y="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5" name="Freeform 237"/>
              <p:cNvSpPr>
                <a:spLocks noChangeAspect="1"/>
              </p:cNvSpPr>
              <p:nvPr/>
            </p:nvSpPr>
            <p:spPr bwMode="auto">
              <a:xfrm>
                <a:off x="2049" y="366"/>
                <a:ext cx="176" cy="264"/>
              </a:xfrm>
              <a:custGeom>
                <a:avLst/>
                <a:gdLst>
                  <a:gd name="T0" fmla="*/ 63 w 91"/>
                  <a:gd name="T1" fmla="*/ 43 h 138"/>
                  <a:gd name="T2" fmla="*/ 45 w 91"/>
                  <a:gd name="T3" fmla="*/ 25 h 138"/>
                  <a:gd name="T4" fmla="*/ 35 w 91"/>
                  <a:gd name="T5" fmla="*/ 36 h 138"/>
                  <a:gd name="T6" fmla="*/ 55 w 91"/>
                  <a:gd name="T7" fmla="*/ 54 h 138"/>
                  <a:gd name="T8" fmla="*/ 91 w 91"/>
                  <a:gd name="T9" fmla="*/ 95 h 138"/>
                  <a:gd name="T10" fmla="*/ 45 w 91"/>
                  <a:gd name="T11" fmla="*/ 138 h 138"/>
                  <a:gd name="T12" fmla="*/ 0 w 91"/>
                  <a:gd name="T13" fmla="*/ 98 h 138"/>
                  <a:gd name="T14" fmla="*/ 26 w 91"/>
                  <a:gd name="T15" fmla="*/ 94 h 138"/>
                  <a:gd name="T16" fmla="*/ 45 w 91"/>
                  <a:gd name="T17" fmla="*/ 113 h 138"/>
                  <a:gd name="T18" fmla="*/ 59 w 91"/>
                  <a:gd name="T19" fmla="*/ 101 h 138"/>
                  <a:gd name="T20" fmla="*/ 40 w 91"/>
                  <a:gd name="T21" fmla="*/ 84 h 138"/>
                  <a:gd name="T22" fmla="*/ 3 w 91"/>
                  <a:gd name="T23" fmla="*/ 42 h 138"/>
                  <a:gd name="T24" fmla="*/ 46 w 91"/>
                  <a:gd name="T25" fmla="*/ 0 h 138"/>
                  <a:gd name="T26" fmla="*/ 87 w 91"/>
                  <a:gd name="T27" fmla="*/ 35 h 138"/>
                  <a:gd name="T28" fmla="*/ 63 w 91"/>
                  <a:gd name="T29" fmla="*/ 43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38">
                    <a:moveTo>
                      <a:pt x="63" y="43"/>
                    </a:moveTo>
                    <a:cubicBezTo>
                      <a:pt x="61" y="36"/>
                      <a:pt x="58" y="25"/>
                      <a:pt x="45" y="25"/>
                    </a:cubicBezTo>
                    <a:cubicBezTo>
                      <a:pt x="38" y="25"/>
                      <a:pt x="35" y="31"/>
                      <a:pt x="35" y="36"/>
                    </a:cubicBezTo>
                    <a:cubicBezTo>
                      <a:pt x="35" y="47"/>
                      <a:pt x="41" y="49"/>
                      <a:pt x="55" y="54"/>
                    </a:cubicBezTo>
                    <a:cubicBezTo>
                      <a:pt x="72" y="61"/>
                      <a:pt x="91" y="68"/>
                      <a:pt x="91" y="95"/>
                    </a:cubicBezTo>
                    <a:cubicBezTo>
                      <a:pt x="91" y="114"/>
                      <a:pt x="78" y="138"/>
                      <a:pt x="45" y="138"/>
                    </a:cubicBezTo>
                    <a:cubicBezTo>
                      <a:pt x="5" y="138"/>
                      <a:pt x="1" y="108"/>
                      <a:pt x="0" y="98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27" y="99"/>
                      <a:pt x="30" y="113"/>
                      <a:pt x="45" y="113"/>
                    </a:cubicBezTo>
                    <a:cubicBezTo>
                      <a:pt x="49" y="113"/>
                      <a:pt x="59" y="113"/>
                      <a:pt x="59" y="101"/>
                    </a:cubicBezTo>
                    <a:cubicBezTo>
                      <a:pt x="59" y="91"/>
                      <a:pt x="52" y="88"/>
                      <a:pt x="40" y="84"/>
                    </a:cubicBezTo>
                    <a:cubicBezTo>
                      <a:pt x="27" y="79"/>
                      <a:pt x="3" y="71"/>
                      <a:pt x="3" y="42"/>
                    </a:cubicBezTo>
                    <a:cubicBezTo>
                      <a:pt x="3" y="14"/>
                      <a:pt x="25" y="0"/>
                      <a:pt x="46" y="0"/>
                    </a:cubicBezTo>
                    <a:cubicBezTo>
                      <a:pt x="67" y="0"/>
                      <a:pt x="83" y="13"/>
                      <a:pt x="87" y="35"/>
                    </a:cubicBezTo>
                    <a:lnTo>
                      <a:pt x="63" y="4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6" name="Freeform 238"/>
              <p:cNvSpPr>
                <a:spLocks noChangeAspect="1" noEditPoints="1"/>
              </p:cNvSpPr>
              <p:nvPr/>
            </p:nvSpPr>
            <p:spPr bwMode="auto">
              <a:xfrm>
                <a:off x="232" y="281"/>
                <a:ext cx="1976" cy="278"/>
              </a:xfrm>
              <a:custGeom>
                <a:avLst/>
                <a:gdLst>
                  <a:gd name="T0" fmla="*/ 416 w 1028"/>
                  <a:gd name="T1" fmla="*/ 97 h 144"/>
                  <a:gd name="T2" fmla="*/ 385 w 1028"/>
                  <a:gd name="T3" fmla="*/ 90 h 144"/>
                  <a:gd name="T4" fmla="*/ 350 w 1028"/>
                  <a:gd name="T5" fmla="*/ 114 h 144"/>
                  <a:gd name="T6" fmla="*/ 386 w 1028"/>
                  <a:gd name="T7" fmla="*/ 142 h 144"/>
                  <a:gd name="T8" fmla="*/ 448 w 1028"/>
                  <a:gd name="T9" fmla="*/ 118 h 144"/>
                  <a:gd name="T10" fmla="*/ 416 w 1028"/>
                  <a:gd name="T11" fmla="*/ 94 h 144"/>
                  <a:gd name="T12" fmla="*/ 960 w 1028"/>
                  <a:gd name="T13" fmla="*/ 112 h 144"/>
                  <a:gd name="T14" fmla="*/ 1028 w 1028"/>
                  <a:gd name="T15" fmla="*/ 112 h 144"/>
                  <a:gd name="T16" fmla="*/ 300 w 1028"/>
                  <a:gd name="T17" fmla="*/ 77 h 144"/>
                  <a:gd name="T18" fmla="*/ 301 w 1028"/>
                  <a:gd name="T19" fmla="*/ 139 h 144"/>
                  <a:gd name="T20" fmla="*/ 335 w 1028"/>
                  <a:gd name="T21" fmla="*/ 92 h 144"/>
                  <a:gd name="T22" fmla="*/ 300 w 1028"/>
                  <a:gd name="T23" fmla="*/ 77 h 144"/>
                  <a:gd name="T24" fmla="*/ 446 w 1028"/>
                  <a:gd name="T25" fmla="*/ 144 h 144"/>
                  <a:gd name="T26" fmla="*/ 418 w 1028"/>
                  <a:gd name="T27" fmla="*/ 133 h 144"/>
                  <a:gd name="T28" fmla="*/ 219 w 1028"/>
                  <a:gd name="T29" fmla="*/ 64 h 144"/>
                  <a:gd name="T30" fmla="*/ 187 w 1028"/>
                  <a:gd name="T31" fmla="*/ 54 h 144"/>
                  <a:gd name="T32" fmla="*/ 221 w 1028"/>
                  <a:gd name="T33" fmla="*/ 133 h 144"/>
                  <a:gd name="T34" fmla="*/ 234 w 1028"/>
                  <a:gd name="T35" fmla="*/ 72 h 144"/>
                  <a:gd name="T36" fmla="*/ 244 w 1028"/>
                  <a:gd name="T37" fmla="*/ 135 h 144"/>
                  <a:gd name="T38" fmla="*/ 278 w 1028"/>
                  <a:gd name="T39" fmla="*/ 101 h 144"/>
                  <a:gd name="T40" fmla="*/ 220 w 1028"/>
                  <a:gd name="T41" fmla="*/ 62 h 144"/>
                  <a:gd name="T42" fmla="*/ 464 w 1028"/>
                  <a:gd name="T43" fmla="*/ 144 h 144"/>
                  <a:gd name="T44" fmla="*/ 498 w 1028"/>
                  <a:gd name="T45" fmla="*/ 103 h 144"/>
                  <a:gd name="T46" fmla="*/ 464 w 1028"/>
                  <a:gd name="T47" fmla="*/ 144 h 144"/>
                  <a:gd name="T48" fmla="*/ 0 w 1028"/>
                  <a:gd name="T49" fmla="*/ 0 h 144"/>
                  <a:gd name="T50" fmla="*/ 36 w 1028"/>
                  <a:gd name="T51" fmla="*/ 112 h 144"/>
                  <a:gd name="T52" fmla="*/ 42 w 1028"/>
                  <a:gd name="T53" fmla="*/ 30 h 144"/>
                  <a:gd name="T54" fmla="*/ 74 w 1028"/>
                  <a:gd name="T55" fmla="*/ 117 h 144"/>
                  <a:gd name="T56" fmla="*/ 114 w 1028"/>
                  <a:gd name="T57" fmla="*/ 88 h 144"/>
                  <a:gd name="T58" fmla="*/ 5 w 1028"/>
                  <a:gd name="T59" fmla="*/ 0 h 144"/>
                  <a:gd name="T60" fmla="*/ 133 w 1028"/>
                  <a:gd name="T61" fmla="*/ 125 h 144"/>
                  <a:gd name="T62" fmla="*/ 166 w 1028"/>
                  <a:gd name="T63" fmla="*/ 49 h 144"/>
                  <a:gd name="T64" fmla="*/ 133 w 1028"/>
                  <a:gd name="T65" fmla="*/ 46 h 144"/>
                  <a:gd name="T66" fmla="*/ 727 w 1028"/>
                  <a:gd name="T67" fmla="*/ 138 h 144"/>
                  <a:gd name="T68" fmla="*/ 760 w 1028"/>
                  <a:gd name="T69" fmla="*/ 116 h 144"/>
                  <a:gd name="T70" fmla="*/ 787 w 1028"/>
                  <a:gd name="T71" fmla="*/ 134 h 144"/>
                  <a:gd name="T72" fmla="*/ 823 w 1028"/>
                  <a:gd name="T73" fmla="*/ 116 h 144"/>
                  <a:gd name="T74" fmla="*/ 787 w 1028"/>
                  <a:gd name="T75" fmla="*/ 134 h 144"/>
                  <a:gd name="T76" fmla="*/ 873 w 1028"/>
                  <a:gd name="T77" fmla="*/ 128 h 144"/>
                  <a:gd name="T78" fmla="*/ 840 w 1028"/>
                  <a:gd name="T79" fmla="*/ 116 h 144"/>
                  <a:gd name="T80" fmla="*/ 525 w 1028"/>
                  <a:gd name="T81" fmla="*/ 144 h 144"/>
                  <a:gd name="T82" fmla="*/ 558 w 1028"/>
                  <a:gd name="T83" fmla="*/ 108 h 144"/>
                  <a:gd name="T84" fmla="*/ 525 w 1028"/>
                  <a:gd name="T85" fmla="*/ 144 h 144"/>
                  <a:gd name="T86" fmla="*/ 933 w 1028"/>
                  <a:gd name="T87" fmla="*/ 122 h 144"/>
                  <a:gd name="T88" fmla="*/ 900 w 1028"/>
                  <a:gd name="T89" fmla="*/ 114 h 144"/>
                  <a:gd name="T90" fmla="*/ 570 w 1028"/>
                  <a:gd name="T91" fmla="*/ 141 h 144"/>
                  <a:gd name="T92" fmla="*/ 599 w 1028"/>
                  <a:gd name="T93" fmla="*/ 143 h 144"/>
                  <a:gd name="T94" fmla="*/ 570 w 1028"/>
                  <a:gd name="T95" fmla="*/ 141 h 144"/>
                  <a:gd name="T96" fmla="*/ 709 w 1028"/>
                  <a:gd name="T97" fmla="*/ 139 h 144"/>
                  <a:gd name="T98" fmla="*/ 675 w 1028"/>
                  <a:gd name="T99" fmla="*/ 114 h 144"/>
                  <a:gd name="T100" fmla="*/ 582 w 1028"/>
                  <a:gd name="T101" fmla="*/ 110 h 144"/>
                  <a:gd name="T102" fmla="*/ 630 w 1028"/>
                  <a:gd name="T103" fmla="*/ 142 h 144"/>
                  <a:gd name="T104" fmla="*/ 662 w 1028"/>
                  <a:gd name="T105" fmla="*/ 138 h 144"/>
                  <a:gd name="T106" fmla="*/ 582 w 1028"/>
                  <a:gd name="T107" fmla="*/ 11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28" h="144">
                    <a:moveTo>
                      <a:pt x="416" y="94"/>
                    </a:moveTo>
                    <a:cubicBezTo>
                      <a:pt x="416" y="95"/>
                      <a:pt x="416" y="96"/>
                      <a:pt x="416" y="97"/>
                    </a:cubicBezTo>
                    <a:cubicBezTo>
                      <a:pt x="385" y="97"/>
                      <a:pt x="385" y="97"/>
                      <a:pt x="385" y="97"/>
                    </a:cubicBezTo>
                    <a:cubicBezTo>
                      <a:pt x="385" y="95"/>
                      <a:pt x="385" y="93"/>
                      <a:pt x="385" y="90"/>
                    </a:cubicBezTo>
                    <a:cubicBezTo>
                      <a:pt x="374" y="89"/>
                      <a:pt x="364" y="87"/>
                      <a:pt x="353" y="86"/>
                    </a:cubicBezTo>
                    <a:cubicBezTo>
                      <a:pt x="350" y="97"/>
                      <a:pt x="350" y="108"/>
                      <a:pt x="350" y="114"/>
                    </a:cubicBezTo>
                    <a:cubicBezTo>
                      <a:pt x="350" y="123"/>
                      <a:pt x="351" y="133"/>
                      <a:pt x="353" y="141"/>
                    </a:cubicBezTo>
                    <a:cubicBezTo>
                      <a:pt x="364" y="142"/>
                      <a:pt x="375" y="142"/>
                      <a:pt x="386" y="142"/>
                    </a:cubicBezTo>
                    <a:cubicBezTo>
                      <a:pt x="384" y="135"/>
                      <a:pt x="384" y="127"/>
                      <a:pt x="385" y="118"/>
                    </a:cubicBezTo>
                    <a:cubicBezTo>
                      <a:pt x="448" y="118"/>
                      <a:pt x="448" y="118"/>
                      <a:pt x="448" y="118"/>
                    </a:cubicBezTo>
                    <a:cubicBezTo>
                      <a:pt x="448" y="112"/>
                      <a:pt x="448" y="105"/>
                      <a:pt x="447" y="98"/>
                    </a:cubicBezTo>
                    <a:cubicBezTo>
                      <a:pt x="437" y="97"/>
                      <a:pt x="427" y="96"/>
                      <a:pt x="416" y="94"/>
                    </a:cubicBezTo>
                    <a:close/>
                    <a:moveTo>
                      <a:pt x="1024" y="109"/>
                    </a:moveTo>
                    <a:cubicBezTo>
                      <a:pt x="1005" y="110"/>
                      <a:pt x="984" y="111"/>
                      <a:pt x="960" y="112"/>
                    </a:cubicBezTo>
                    <a:cubicBezTo>
                      <a:pt x="962" y="115"/>
                      <a:pt x="965" y="117"/>
                      <a:pt x="968" y="119"/>
                    </a:cubicBezTo>
                    <a:cubicBezTo>
                      <a:pt x="990" y="117"/>
                      <a:pt x="1010" y="114"/>
                      <a:pt x="1028" y="112"/>
                    </a:cubicBezTo>
                    <a:cubicBezTo>
                      <a:pt x="1027" y="111"/>
                      <a:pt x="1025" y="110"/>
                      <a:pt x="1024" y="109"/>
                    </a:cubicBezTo>
                    <a:close/>
                    <a:moveTo>
                      <a:pt x="300" y="77"/>
                    </a:moveTo>
                    <a:cubicBezTo>
                      <a:pt x="301" y="81"/>
                      <a:pt x="301" y="87"/>
                      <a:pt x="301" y="95"/>
                    </a:cubicBezTo>
                    <a:cubicBezTo>
                      <a:pt x="301" y="139"/>
                      <a:pt x="301" y="139"/>
                      <a:pt x="301" y="139"/>
                    </a:cubicBezTo>
                    <a:cubicBezTo>
                      <a:pt x="313" y="139"/>
                      <a:pt x="324" y="140"/>
                      <a:pt x="335" y="140"/>
                    </a:cubicBezTo>
                    <a:cubicBezTo>
                      <a:pt x="335" y="92"/>
                      <a:pt x="335" y="92"/>
                      <a:pt x="335" y="92"/>
                    </a:cubicBezTo>
                    <a:cubicBezTo>
                      <a:pt x="335" y="89"/>
                      <a:pt x="335" y="86"/>
                      <a:pt x="335" y="83"/>
                    </a:cubicBezTo>
                    <a:cubicBezTo>
                      <a:pt x="323" y="81"/>
                      <a:pt x="311" y="79"/>
                      <a:pt x="300" y="77"/>
                    </a:cubicBezTo>
                    <a:close/>
                    <a:moveTo>
                      <a:pt x="416" y="143"/>
                    </a:moveTo>
                    <a:cubicBezTo>
                      <a:pt x="426" y="143"/>
                      <a:pt x="436" y="143"/>
                      <a:pt x="446" y="144"/>
                    </a:cubicBezTo>
                    <a:cubicBezTo>
                      <a:pt x="447" y="140"/>
                      <a:pt x="448" y="137"/>
                      <a:pt x="448" y="135"/>
                    </a:cubicBezTo>
                    <a:cubicBezTo>
                      <a:pt x="418" y="133"/>
                      <a:pt x="418" y="133"/>
                      <a:pt x="418" y="133"/>
                    </a:cubicBezTo>
                    <a:cubicBezTo>
                      <a:pt x="418" y="136"/>
                      <a:pt x="417" y="139"/>
                      <a:pt x="416" y="143"/>
                    </a:cubicBezTo>
                    <a:close/>
                    <a:moveTo>
                      <a:pt x="219" y="64"/>
                    </a:moveTo>
                    <a:cubicBezTo>
                      <a:pt x="219" y="62"/>
                      <a:pt x="219" y="62"/>
                      <a:pt x="219" y="62"/>
                    </a:cubicBezTo>
                    <a:cubicBezTo>
                      <a:pt x="208" y="59"/>
                      <a:pt x="198" y="57"/>
                      <a:pt x="187" y="54"/>
                    </a:cubicBezTo>
                    <a:cubicBezTo>
                      <a:pt x="187" y="130"/>
                      <a:pt x="187" y="130"/>
                      <a:pt x="187" y="130"/>
                    </a:cubicBezTo>
                    <a:cubicBezTo>
                      <a:pt x="198" y="131"/>
                      <a:pt x="209" y="132"/>
                      <a:pt x="221" y="133"/>
                    </a:cubicBezTo>
                    <a:cubicBezTo>
                      <a:pt x="221" y="101"/>
                      <a:pt x="221" y="101"/>
                      <a:pt x="221" y="101"/>
                    </a:cubicBezTo>
                    <a:cubicBezTo>
                      <a:pt x="221" y="83"/>
                      <a:pt x="222" y="72"/>
                      <a:pt x="234" y="72"/>
                    </a:cubicBezTo>
                    <a:cubicBezTo>
                      <a:pt x="244" y="72"/>
                      <a:pt x="244" y="78"/>
                      <a:pt x="244" y="95"/>
                    </a:cubicBezTo>
                    <a:cubicBezTo>
                      <a:pt x="244" y="135"/>
                      <a:pt x="244" y="135"/>
                      <a:pt x="244" y="135"/>
                    </a:cubicBezTo>
                    <a:cubicBezTo>
                      <a:pt x="255" y="136"/>
                      <a:pt x="267" y="137"/>
                      <a:pt x="278" y="137"/>
                    </a:cubicBezTo>
                    <a:cubicBezTo>
                      <a:pt x="278" y="101"/>
                      <a:pt x="278" y="101"/>
                      <a:pt x="278" y="101"/>
                    </a:cubicBezTo>
                    <a:cubicBezTo>
                      <a:pt x="278" y="88"/>
                      <a:pt x="278" y="78"/>
                      <a:pt x="283" y="74"/>
                    </a:cubicBezTo>
                    <a:cubicBezTo>
                      <a:pt x="262" y="70"/>
                      <a:pt x="241" y="66"/>
                      <a:pt x="220" y="62"/>
                    </a:cubicBezTo>
                    <a:cubicBezTo>
                      <a:pt x="220" y="63"/>
                      <a:pt x="219" y="63"/>
                      <a:pt x="219" y="64"/>
                    </a:cubicBezTo>
                    <a:close/>
                    <a:moveTo>
                      <a:pt x="464" y="144"/>
                    </a:moveTo>
                    <a:cubicBezTo>
                      <a:pt x="476" y="144"/>
                      <a:pt x="487" y="144"/>
                      <a:pt x="498" y="144"/>
                    </a:cubicBezTo>
                    <a:cubicBezTo>
                      <a:pt x="498" y="103"/>
                      <a:pt x="498" y="103"/>
                      <a:pt x="498" y="103"/>
                    </a:cubicBezTo>
                    <a:cubicBezTo>
                      <a:pt x="487" y="102"/>
                      <a:pt x="476" y="101"/>
                      <a:pt x="464" y="100"/>
                    </a:cubicBezTo>
                    <a:lnTo>
                      <a:pt x="464" y="144"/>
                    </a:lnTo>
                    <a:close/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2" y="108"/>
                      <a:pt x="24" y="110"/>
                      <a:pt x="36" y="11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57" y="30"/>
                      <a:pt x="76" y="32"/>
                      <a:pt x="76" y="87"/>
                    </a:cubicBezTo>
                    <a:cubicBezTo>
                      <a:pt x="76" y="100"/>
                      <a:pt x="75" y="109"/>
                      <a:pt x="74" y="117"/>
                    </a:cubicBezTo>
                    <a:cubicBezTo>
                      <a:pt x="86" y="119"/>
                      <a:pt x="99" y="121"/>
                      <a:pt x="111" y="122"/>
                    </a:cubicBezTo>
                    <a:cubicBezTo>
                      <a:pt x="113" y="111"/>
                      <a:pt x="114" y="100"/>
                      <a:pt x="114" y="88"/>
                    </a:cubicBezTo>
                    <a:cubicBezTo>
                      <a:pt x="114" y="63"/>
                      <a:pt x="110" y="45"/>
                      <a:pt x="104" y="33"/>
                    </a:cubicBezTo>
                    <a:cubicBezTo>
                      <a:pt x="70" y="23"/>
                      <a:pt x="37" y="12"/>
                      <a:pt x="5" y="0"/>
                    </a:cubicBezTo>
                    <a:close/>
                    <a:moveTo>
                      <a:pt x="133" y="46"/>
                    </a:moveTo>
                    <a:cubicBezTo>
                      <a:pt x="133" y="125"/>
                      <a:pt x="133" y="125"/>
                      <a:pt x="133" y="125"/>
                    </a:cubicBezTo>
                    <a:cubicBezTo>
                      <a:pt x="144" y="126"/>
                      <a:pt x="155" y="127"/>
                      <a:pt x="166" y="128"/>
                    </a:cubicBezTo>
                    <a:cubicBezTo>
                      <a:pt x="166" y="49"/>
                      <a:pt x="166" y="49"/>
                      <a:pt x="166" y="49"/>
                    </a:cubicBezTo>
                    <a:cubicBezTo>
                      <a:pt x="162" y="48"/>
                      <a:pt x="158" y="47"/>
                      <a:pt x="153" y="46"/>
                    </a:cubicBezTo>
                    <a:lnTo>
                      <a:pt x="133" y="46"/>
                    </a:lnTo>
                    <a:close/>
                    <a:moveTo>
                      <a:pt x="725" y="115"/>
                    </a:moveTo>
                    <a:cubicBezTo>
                      <a:pt x="725" y="123"/>
                      <a:pt x="726" y="131"/>
                      <a:pt x="727" y="138"/>
                    </a:cubicBezTo>
                    <a:cubicBezTo>
                      <a:pt x="738" y="137"/>
                      <a:pt x="750" y="137"/>
                      <a:pt x="761" y="136"/>
                    </a:cubicBezTo>
                    <a:cubicBezTo>
                      <a:pt x="760" y="131"/>
                      <a:pt x="760" y="124"/>
                      <a:pt x="760" y="116"/>
                    </a:cubicBezTo>
                    <a:cubicBezTo>
                      <a:pt x="748" y="116"/>
                      <a:pt x="737" y="116"/>
                      <a:pt x="725" y="115"/>
                    </a:cubicBezTo>
                    <a:close/>
                    <a:moveTo>
                      <a:pt x="787" y="134"/>
                    </a:moveTo>
                    <a:cubicBezTo>
                      <a:pt x="799" y="133"/>
                      <a:pt x="811" y="133"/>
                      <a:pt x="822" y="132"/>
                    </a:cubicBezTo>
                    <a:cubicBezTo>
                      <a:pt x="823" y="127"/>
                      <a:pt x="823" y="121"/>
                      <a:pt x="823" y="116"/>
                    </a:cubicBezTo>
                    <a:cubicBezTo>
                      <a:pt x="812" y="116"/>
                      <a:pt x="800" y="116"/>
                      <a:pt x="788" y="116"/>
                    </a:cubicBezTo>
                    <a:cubicBezTo>
                      <a:pt x="788" y="123"/>
                      <a:pt x="788" y="129"/>
                      <a:pt x="787" y="134"/>
                    </a:cubicBezTo>
                    <a:close/>
                    <a:moveTo>
                      <a:pt x="840" y="131"/>
                    </a:moveTo>
                    <a:cubicBezTo>
                      <a:pt x="851" y="130"/>
                      <a:pt x="862" y="129"/>
                      <a:pt x="873" y="128"/>
                    </a:cubicBezTo>
                    <a:cubicBezTo>
                      <a:pt x="873" y="115"/>
                      <a:pt x="873" y="115"/>
                      <a:pt x="873" y="115"/>
                    </a:cubicBezTo>
                    <a:cubicBezTo>
                      <a:pt x="862" y="115"/>
                      <a:pt x="851" y="115"/>
                      <a:pt x="840" y="116"/>
                    </a:cubicBezTo>
                    <a:lnTo>
                      <a:pt x="840" y="131"/>
                    </a:lnTo>
                    <a:close/>
                    <a:moveTo>
                      <a:pt x="525" y="144"/>
                    </a:moveTo>
                    <a:cubicBezTo>
                      <a:pt x="536" y="144"/>
                      <a:pt x="547" y="144"/>
                      <a:pt x="558" y="144"/>
                    </a:cubicBezTo>
                    <a:cubicBezTo>
                      <a:pt x="558" y="108"/>
                      <a:pt x="558" y="108"/>
                      <a:pt x="558" y="108"/>
                    </a:cubicBezTo>
                    <a:cubicBezTo>
                      <a:pt x="547" y="107"/>
                      <a:pt x="536" y="106"/>
                      <a:pt x="525" y="105"/>
                    </a:cubicBezTo>
                    <a:lnTo>
                      <a:pt x="525" y="144"/>
                    </a:lnTo>
                    <a:close/>
                    <a:moveTo>
                      <a:pt x="900" y="126"/>
                    </a:moveTo>
                    <a:cubicBezTo>
                      <a:pt x="911" y="125"/>
                      <a:pt x="922" y="123"/>
                      <a:pt x="933" y="122"/>
                    </a:cubicBezTo>
                    <a:cubicBezTo>
                      <a:pt x="933" y="113"/>
                      <a:pt x="933" y="113"/>
                      <a:pt x="933" y="113"/>
                    </a:cubicBezTo>
                    <a:cubicBezTo>
                      <a:pt x="922" y="114"/>
                      <a:pt x="911" y="114"/>
                      <a:pt x="900" y="114"/>
                    </a:cubicBezTo>
                    <a:lnTo>
                      <a:pt x="900" y="126"/>
                    </a:lnTo>
                    <a:close/>
                    <a:moveTo>
                      <a:pt x="570" y="141"/>
                    </a:moveTo>
                    <a:cubicBezTo>
                      <a:pt x="571" y="142"/>
                      <a:pt x="571" y="143"/>
                      <a:pt x="571" y="143"/>
                    </a:cubicBezTo>
                    <a:cubicBezTo>
                      <a:pt x="580" y="143"/>
                      <a:pt x="589" y="143"/>
                      <a:pt x="599" y="143"/>
                    </a:cubicBezTo>
                    <a:cubicBezTo>
                      <a:pt x="598" y="140"/>
                      <a:pt x="597" y="138"/>
                      <a:pt x="597" y="137"/>
                    </a:cubicBezTo>
                    <a:lnTo>
                      <a:pt x="570" y="141"/>
                    </a:lnTo>
                    <a:close/>
                    <a:moveTo>
                      <a:pt x="675" y="140"/>
                    </a:moveTo>
                    <a:cubicBezTo>
                      <a:pt x="687" y="140"/>
                      <a:pt x="698" y="139"/>
                      <a:pt x="709" y="139"/>
                    </a:cubicBezTo>
                    <a:cubicBezTo>
                      <a:pt x="709" y="115"/>
                      <a:pt x="709" y="115"/>
                      <a:pt x="709" y="115"/>
                    </a:cubicBezTo>
                    <a:cubicBezTo>
                      <a:pt x="698" y="115"/>
                      <a:pt x="687" y="114"/>
                      <a:pt x="675" y="114"/>
                    </a:cubicBezTo>
                    <a:lnTo>
                      <a:pt x="675" y="140"/>
                    </a:lnTo>
                    <a:close/>
                    <a:moveTo>
                      <a:pt x="582" y="110"/>
                    </a:moveTo>
                    <a:cubicBezTo>
                      <a:pt x="590" y="119"/>
                      <a:pt x="602" y="124"/>
                      <a:pt x="610" y="127"/>
                    </a:cubicBezTo>
                    <a:cubicBezTo>
                      <a:pt x="622" y="131"/>
                      <a:pt x="629" y="133"/>
                      <a:pt x="630" y="142"/>
                    </a:cubicBezTo>
                    <a:cubicBezTo>
                      <a:pt x="640" y="142"/>
                      <a:pt x="651" y="141"/>
                      <a:pt x="662" y="141"/>
                    </a:cubicBezTo>
                    <a:cubicBezTo>
                      <a:pt x="662" y="140"/>
                      <a:pt x="662" y="139"/>
                      <a:pt x="662" y="138"/>
                    </a:cubicBezTo>
                    <a:cubicBezTo>
                      <a:pt x="662" y="127"/>
                      <a:pt x="658" y="119"/>
                      <a:pt x="653" y="113"/>
                    </a:cubicBezTo>
                    <a:cubicBezTo>
                      <a:pt x="630" y="112"/>
                      <a:pt x="606" y="111"/>
                      <a:pt x="582" y="110"/>
                    </a:cubicBez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7" name="Freeform 239"/>
              <p:cNvSpPr>
                <a:spLocks noChangeAspect="1"/>
              </p:cNvSpPr>
              <p:nvPr/>
            </p:nvSpPr>
            <p:spPr bwMode="auto">
              <a:xfrm>
                <a:off x="560" y="187"/>
                <a:ext cx="96" cy="162"/>
              </a:xfrm>
              <a:custGeom>
                <a:avLst/>
                <a:gdLst>
                  <a:gd name="T0" fmla="*/ 0 w 56"/>
                  <a:gd name="T1" fmla="*/ 0 h 95"/>
                  <a:gd name="T2" fmla="*/ 56 w 56"/>
                  <a:gd name="T3" fmla="*/ 0 h 95"/>
                  <a:gd name="T4" fmla="*/ 56 w 56"/>
                  <a:gd name="T5" fmla="*/ 17 h 95"/>
                  <a:gd name="T6" fmla="*/ 38 w 56"/>
                  <a:gd name="T7" fmla="*/ 17 h 95"/>
                  <a:gd name="T8" fmla="*/ 38 w 56"/>
                  <a:gd name="T9" fmla="*/ 95 h 95"/>
                  <a:gd name="T10" fmla="*/ 18 w 56"/>
                  <a:gd name="T11" fmla="*/ 95 h 95"/>
                  <a:gd name="T12" fmla="*/ 18 w 56"/>
                  <a:gd name="T13" fmla="*/ 17 h 95"/>
                  <a:gd name="T14" fmla="*/ 0 w 56"/>
                  <a:gd name="T15" fmla="*/ 17 h 95"/>
                  <a:gd name="T16" fmla="*/ 0 w 56"/>
                  <a:gd name="T17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95">
                    <a:moveTo>
                      <a:pt x="0" y="0"/>
                    </a:moveTo>
                    <a:lnTo>
                      <a:pt x="56" y="0"/>
                    </a:lnTo>
                    <a:lnTo>
                      <a:pt x="56" y="17"/>
                    </a:lnTo>
                    <a:lnTo>
                      <a:pt x="38" y="17"/>
                    </a:lnTo>
                    <a:lnTo>
                      <a:pt x="38" y="95"/>
                    </a:lnTo>
                    <a:lnTo>
                      <a:pt x="18" y="95"/>
                    </a:lnTo>
                    <a:lnTo>
                      <a:pt x="18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8" name="Freeform 240"/>
              <p:cNvSpPr>
                <a:spLocks noChangeAspect="1"/>
              </p:cNvSpPr>
              <p:nvPr/>
            </p:nvSpPr>
            <p:spPr bwMode="auto">
              <a:xfrm>
                <a:off x="657" y="228"/>
                <a:ext cx="60" cy="121"/>
              </a:xfrm>
              <a:custGeom>
                <a:avLst/>
                <a:gdLst>
                  <a:gd name="T0" fmla="*/ 0 w 31"/>
                  <a:gd name="T1" fmla="*/ 1 h 63"/>
                  <a:gd name="T2" fmla="*/ 14 w 31"/>
                  <a:gd name="T3" fmla="*/ 1 h 63"/>
                  <a:gd name="T4" fmla="*/ 14 w 31"/>
                  <a:gd name="T5" fmla="*/ 16 h 63"/>
                  <a:gd name="T6" fmla="*/ 28 w 31"/>
                  <a:gd name="T7" fmla="*/ 0 h 63"/>
                  <a:gd name="T8" fmla="*/ 31 w 31"/>
                  <a:gd name="T9" fmla="*/ 0 h 63"/>
                  <a:gd name="T10" fmla="*/ 31 w 31"/>
                  <a:gd name="T11" fmla="*/ 17 h 63"/>
                  <a:gd name="T12" fmla="*/ 28 w 31"/>
                  <a:gd name="T13" fmla="*/ 17 h 63"/>
                  <a:gd name="T14" fmla="*/ 16 w 31"/>
                  <a:gd name="T15" fmla="*/ 36 h 63"/>
                  <a:gd name="T16" fmla="*/ 16 w 31"/>
                  <a:gd name="T17" fmla="*/ 63 h 63"/>
                  <a:gd name="T18" fmla="*/ 0 w 31"/>
                  <a:gd name="T19" fmla="*/ 63 h 63"/>
                  <a:gd name="T20" fmla="*/ 0 w 31"/>
                  <a:gd name="T21" fmla="*/ 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63">
                    <a:moveTo>
                      <a:pt x="0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7" y="5"/>
                      <a:pt x="21" y="0"/>
                      <a:pt x="28" y="0"/>
                    </a:cubicBezTo>
                    <a:cubicBezTo>
                      <a:pt x="29" y="0"/>
                      <a:pt x="30" y="0"/>
                      <a:pt x="31" y="0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29" y="17"/>
                      <a:pt x="28" y="17"/>
                    </a:cubicBezTo>
                    <a:cubicBezTo>
                      <a:pt x="20" y="17"/>
                      <a:pt x="16" y="23"/>
                      <a:pt x="16" y="36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0" y="63"/>
                      <a:pt x="0" y="63"/>
                      <a:pt x="0" y="6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49" name="Freeform 241"/>
              <p:cNvSpPr>
                <a:spLocks noChangeAspect="1" noEditPoints="1"/>
              </p:cNvSpPr>
              <p:nvPr/>
            </p:nvSpPr>
            <p:spPr bwMode="auto">
              <a:xfrm>
                <a:off x="727" y="185"/>
                <a:ext cx="33" cy="164"/>
              </a:xfrm>
              <a:custGeom>
                <a:avLst/>
                <a:gdLst>
                  <a:gd name="T0" fmla="*/ 19 w 19"/>
                  <a:gd name="T1" fmla="*/ 19 h 96"/>
                  <a:gd name="T2" fmla="*/ 0 w 19"/>
                  <a:gd name="T3" fmla="*/ 19 h 96"/>
                  <a:gd name="T4" fmla="*/ 0 w 19"/>
                  <a:gd name="T5" fmla="*/ 0 h 96"/>
                  <a:gd name="T6" fmla="*/ 19 w 19"/>
                  <a:gd name="T7" fmla="*/ 0 h 96"/>
                  <a:gd name="T8" fmla="*/ 19 w 19"/>
                  <a:gd name="T9" fmla="*/ 19 h 96"/>
                  <a:gd name="T10" fmla="*/ 0 w 19"/>
                  <a:gd name="T11" fmla="*/ 26 h 96"/>
                  <a:gd name="T12" fmla="*/ 19 w 19"/>
                  <a:gd name="T13" fmla="*/ 26 h 96"/>
                  <a:gd name="T14" fmla="*/ 19 w 19"/>
                  <a:gd name="T15" fmla="*/ 96 h 96"/>
                  <a:gd name="T16" fmla="*/ 0 w 19"/>
                  <a:gd name="T17" fmla="*/ 96 h 96"/>
                  <a:gd name="T18" fmla="*/ 0 w 19"/>
                  <a:gd name="T19" fmla="*/ 2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96">
                    <a:moveTo>
                      <a:pt x="19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19"/>
                    </a:lnTo>
                    <a:close/>
                    <a:moveTo>
                      <a:pt x="0" y="26"/>
                    </a:moveTo>
                    <a:lnTo>
                      <a:pt x="19" y="26"/>
                    </a:lnTo>
                    <a:lnTo>
                      <a:pt x="19" y="96"/>
                    </a:lnTo>
                    <a:lnTo>
                      <a:pt x="0" y="9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0" name="Freeform 242"/>
              <p:cNvSpPr>
                <a:spLocks noChangeAspect="1"/>
              </p:cNvSpPr>
              <p:nvPr/>
            </p:nvSpPr>
            <p:spPr bwMode="auto">
              <a:xfrm>
                <a:off x="782" y="226"/>
                <a:ext cx="138" cy="123"/>
              </a:xfrm>
              <a:custGeom>
                <a:avLst/>
                <a:gdLst>
                  <a:gd name="T0" fmla="*/ 0 w 72"/>
                  <a:gd name="T1" fmla="*/ 2 h 64"/>
                  <a:gd name="T2" fmla="*/ 15 w 72"/>
                  <a:gd name="T3" fmla="*/ 2 h 64"/>
                  <a:gd name="T4" fmla="*/ 15 w 72"/>
                  <a:gd name="T5" fmla="*/ 10 h 64"/>
                  <a:gd name="T6" fmla="*/ 29 w 72"/>
                  <a:gd name="T7" fmla="*/ 0 h 64"/>
                  <a:gd name="T8" fmla="*/ 42 w 72"/>
                  <a:gd name="T9" fmla="*/ 10 h 64"/>
                  <a:gd name="T10" fmla="*/ 56 w 72"/>
                  <a:gd name="T11" fmla="*/ 0 h 64"/>
                  <a:gd name="T12" fmla="*/ 66 w 72"/>
                  <a:gd name="T13" fmla="*/ 2 h 64"/>
                  <a:gd name="T14" fmla="*/ 70 w 72"/>
                  <a:gd name="T15" fmla="*/ 8 h 64"/>
                  <a:gd name="T16" fmla="*/ 72 w 72"/>
                  <a:gd name="T17" fmla="*/ 23 h 64"/>
                  <a:gd name="T18" fmla="*/ 72 w 72"/>
                  <a:gd name="T19" fmla="*/ 64 h 64"/>
                  <a:gd name="T20" fmla="*/ 55 w 72"/>
                  <a:gd name="T21" fmla="*/ 64 h 64"/>
                  <a:gd name="T22" fmla="*/ 55 w 72"/>
                  <a:gd name="T23" fmla="*/ 25 h 64"/>
                  <a:gd name="T24" fmla="*/ 54 w 72"/>
                  <a:gd name="T25" fmla="*/ 16 h 64"/>
                  <a:gd name="T26" fmla="*/ 50 w 72"/>
                  <a:gd name="T27" fmla="*/ 14 h 64"/>
                  <a:gd name="T28" fmla="*/ 45 w 72"/>
                  <a:gd name="T29" fmla="*/ 16 h 64"/>
                  <a:gd name="T30" fmla="*/ 44 w 72"/>
                  <a:gd name="T31" fmla="*/ 27 h 64"/>
                  <a:gd name="T32" fmla="*/ 44 w 72"/>
                  <a:gd name="T33" fmla="*/ 64 h 64"/>
                  <a:gd name="T34" fmla="*/ 27 w 72"/>
                  <a:gd name="T35" fmla="*/ 64 h 64"/>
                  <a:gd name="T36" fmla="*/ 27 w 72"/>
                  <a:gd name="T37" fmla="*/ 24 h 64"/>
                  <a:gd name="T38" fmla="*/ 27 w 72"/>
                  <a:gd name="T39" fmla="*/ 16 h 64"/>
                  <a:gd name="T40" fmla="*/ 23 w 72"/>
                  <a:gd name="T41" fmla="*/ 14 h 64"/>
                  <a:gd name="T42" fmla="*/ 17 w 72"/>
                  <a:gd name="T43" fmla="*/ 16 h 64"/>
                  <a:gd name="T44" fmla="*/ 16 w 72"/>
                  <a:gd name="T45" fmla="*/ 27 h 64"/>
                  <a:gd name="T46" fmla="*/ 16 w 72"/>
                  <a:gd name="T47" fmla="*/ 64 h 64"/>
                  <a:gd name="T48" fmla="*/ 0 w 72"/>
                  <a:gd name="T49" fmla="*/ 64 h 64"/>
                  <a:gd name="T50" fmla="*/ 0 w 72"/>
                  <a:gd name="T51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2" h="64">
                    <a:moveTo>
                      <a:pt x="0" y="2"/>
                    </a:moveTo>
                    <a:cubicBezTo>
                      <a:pt x="15" y="2"/>
                      <a:pt x="15" y="2"/>
                      <a:pt x="15" y="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8" y="3"/>
                      <a:pt x="23" y="0"/>
                      <a:pt x="29" y="0"/>
                    </a:cubicBezTo>
                    <a:cubicBezTo>
                      <a:pt x="36" y="0"/>
                      <a:pt x="41" y="3"/>
                      <a:pt x="42" y="10"/>
                    </a:cubicBezTo>
                    <a:cubicBezTo>
                      <a:pt x="45" y="3"/>
                      <a:pt x="49" y="0"/>
                      <a:pt x="56" y="0"/>
                    </a:cubicBezTo>
                    <a:cubicBezTo>
                      <a:pt x="60" y="0"/>
                      <a:pt x="63" y="1"/>
                      <a:pt x="66" y="2"/>
                    </a:cubicBezTo>
                    <a:cubicBezTo>
                      <a:pt x="68" y="4"/>
                      <a:pt x="69" y="6"/>
                      <a:pt x="70" y="8"/>
                    </a:cubicBezTo>
                    <a:cubicBezTo>
                      <a:pt x="71" y="11"/>
                      <a:pt x="72" y="16"/>
                      <a:pt x="72" y="23"/>
                    </a:cubicBezTo>
                    <a:cubicBezTo>
                      <a:pt x="72" y="64"/>
                      <a:pt x="72" y="64"/>
                      <a:pt x="72" y="64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0"/>
                      <a:pt x="55" y="17"/>
                      <a:pt x="54" y="16"/>
                    </a:cubicBezTo>
                    <a:cubicBezTo>
                      <a:pt x="54" y="14"/>
                      <a:pt x="52" y="14"/>
                      <a:pt x="50" y="14"/>
                    </a:cubicBezTo>
                    <a:cubicBezTo>
                      <a:pt x="48" y="14"/>
                      <a:pt x="46" y="14"/>
                      <a:pt x="45" y="16"/>
                    </a:cubicBezTo>
                    <a:cubicBezTo>
                      <a:pt x="44" y="18"/>
                      <a:pt x="44" y="22"/>
                      <a:pt x="44" y="27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0"/>
                      <a:pt x="27" y="17"/>
                      <a:pt x="27" y="16"/>
                    </a:cubicBezTo>
                    <a:cubicBezTo>
                      <a:pt x="26" y="14"/>
                      <a:pt x="25" y="14"/>
                      <a:pt x="23" y="14"/>
                    </a:cubicBezTo>
                    <a:cubicBezTo>
                      <a:pt x="20" y="14"/>
                      <a:pt x="18" y="15"/>
                      <a:pt x="17" y="16"/>
                    </a:cubicBezTo>
                    <a:cubicBezTo>
                      <a:pt x="17" y="18"/>
                      <a:pt x="16" y="22"/>
                      <a:pt x="16" y="27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1" name="Freeform 243"/>
              <p:cNvSpPr>
                <a:spLocks noChangeAspect="1" noEditPoints="1"/>
              </p:cNvSpPr>
              <p:nvPr/>
            </p:nvSpPr>
            <p:spPr bwMode="auto">
              <a:xfrm>
                <a:off x="940" y="187"/>
                <a:ext cx="93" cy="165"/>
              </a:xfrm>
              <a:custGeom>
                <a:avLst/>
                <a:gdLst>
                  <a:gd name="T0" fmla="*/ 0 w 48"/>
                  <a:gd name="T1" fmla="*/ 0 h 86"/>
                  <a:gd name="T2" fmla="*/ 17 w 48"/>
                  <a:gd name="T3" fmla="*/ 0 h 86"/>
                  <a:gd name="T4" fmla="*/ 17 w 48"/>
                  <a:gd name="T5" fmla="*/ 27 h 86"/>
                  <a:gd name="T6" fmla="*/ 29 w 48"/>
                  <a:gd name="T7" fmla="*/ 21 h 86"/>
                  <a:gd name="T8" fmla="*/ 42 w 48"/>
                  <a:gd name="T9" fmla="*/ 28 h 86"/>
                  <a:gd name="T10" fmla="*/ 48 w 48"/>
                  <a:gd name="T11" fmla="*/ 52 h 86"/>
                  <a:gd name="T12" fmla="*/ 42 w 48"/>
                  <a:gd name="T13" fmla="*/ 77 h 86"/>
                  <a:gd name="T14" fmla="*/ 27 w 48"/>
                  <a:gd name="T15" fmla="*/ 86 h 86"/>
                  <a:gd name="T16" fmla="*/ 14 w 48"/>
                  <a:gd name="T17" fmla="*/ 76 h 86"/>
                  <a:gd name="T18" fmla="*/ 10 w 48"/>
                  <a:gd name="T19" fmla="*/ 84 h 86"/>
                  <a:gd name="T20" fmla="*/ 0 w 48"/>
                  <a:gd name="T21" fmla="*/ 84 h 86"/>
                  <a:gd name="T22" fmla="*/ 0 w 48"/>
                  <a:gd name="T23" fmla="*/ 0 h 86"/>
                  <a:gd name="T24" fmla="*/ 17 w 48"/>
                  <a:gd name="T25" fmla="*/ 58 h 86"/>
                  <a:gd name="T26" fmla="*/ 18 w 48"/>
                  <a:gd name="T27" fmla="*/ 70 h 86"/>
                  <a:gd name="T28" fmla="*/ 24 w 48"/>
                  <a:gd name="T29" fmla="*/ 73 h 86"/>
                  <a:gd name="T30" fmla="*/ 29 w 48"/>
                  <a:gd name="T31" fmla="*/ 69 h 86"/>
                  <a:gd name="T32" fmla="*/ 31 w 48"/>
                  <a:gd name="T33" fmla="*/ 53 h 86"/>
                  <a:gd name="T34" fmla="*/ 29 w 48"/>
                  <a:gd name="T35" fmla="*/ 37 h 86"/>
                  <a:gd name="T36" fmla="*/ 24 w 48"/>
                  <a:gd name="T37" fmla="*/ 32 h 86"/>
                  <a:gd name="T38" fmla="*/ 17 w 48"/>
                  <a:gd name="T39" fmla="*/ 44 h 86"/>
                  <a:gd name="T40" fmla="*/ 17 w 48"/>
                  <a:gd name="T4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20" y="23"/>
                      <a:pt x="24" y="21"/>
                      <a:pt x="29" y="21"/>
                    </a:cubicBezTo>
                    <a:cubicBezTo>
                      <a:pt x="34" y="21"/>
                      <a:pt x="39" y="23"/>
                      <a:pt x="42" y="28"/>
                    </a:cubicBezTo>
                    <a:cubicBezTo>
                      <a:pt x="46" y="34"/>
                      <a:pt x="48" y="42"/>
                      <a:pt x="48" y="52"/>
                    </a:cubicBezTo>
                    <a:cubicBezTo>
                      <a:pt x="48" y="63"/>
                      <a:pt x="46" y="71"/>
                      <a:pt x="42" y="77"/>
                    </a:cubicBezTo>
                    <a:cubicBezTo>
                      <a:pt x="39" y="83"/>
                      <a:pt x="34" y="86"/>
                      <a:pt x="27" y="86"/>
                    </a:cubicBezTo>
                    <a:cubicBezTo>
                      <a:pt x="21" y="86"/>
                      <a:pt x="16" y="82"/>
                      <a:pt x="14" y="76"/>
                    </a:cubicBezTo>
                    <a:cubicBezTo>
                      <a:pt x="12" y="78"/>
                      <a:pt x="11" y="81"/>
                      <a:pt x="10" y="84"/>
                    </a:cubicBezTo>
                    <a:cubicBezTo>
                      <a:pt x="0" y="84"/>
                      <a:pt x="0" y="84"/>
                      <a:pt x="0" y="84"/>
                    </a:cubicBezTo>
                    <a:lnTo>
                      <a:pt x="0" y="0"/>
                    </a:lnTo>
                    <a:close/>
                    <a:moveTo>
                      <a:pt x="17" y="58"/>
                    </a:moveTo>
                    <a:cubicBezTo>
                      <a:pt x="17" y="64"/>
                      <a:pt x="17" y="68"/>
                      <a:pt x="18" y="70"/>
                    </a:cubicBezTo>
                    <a:cubicBezTo>
                      <a:pt x="19" y="72"/>
                      <a:pt x="21" y="73"/>
                      <a:pt x="24" y="73"/>
                    </a:cubicBezTo>
                    <a:cubicBezTo>
                      <a:pt x="26" y="73"/>
                      <a:pt x="28" y="72"/>
                      <a:pt x="29" y="69"/>
                    </a:cubicBezTo>
                    <a:cubicBezTo>
                      <a:pt x="30" y="65"/>
                      <a:pt x="31" y="60"/>
                      <a:pt x="31" y="53"/>
                    </a:cubicBezTo>
                    <a:cubicBezTo>
                      <a:pt x="31" y="46"/>
                      <a:pt x="30" y="40"/>
                      <a:pt x="29" y="37"/>
                    </a:cubicBezTo>
                    <a:cubicBezTo>
                      <a:pt x="28" y="34"/>
                      <a:pt x="26" y="32"/>
                      <a:pt x="24" y="32"/>
                    </a:cubicBezTo>
                    <a:cubicBezTo>
                      <a:pt x="19" y="32"/>
                      <a:pt x="17" y="36"/>
                      <a:pt x="17" y="44"/>
                    </a:cubicBezTo>
                    <a:lnTo>
                      <a:pt x="17" y="5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2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1050" y="187"/>
                <a:ext cx="32" cy="1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3" name="Freeform 245"/>
              <p:cNvSpPr>
                <a:spLocks noChangeAspect="1" noEditPoints="1"/>
              </p:cNvSpPr>
              <p:nvPr/>
            </p:nvSpPr>
            <p:spPr bwMode="auto">
              <a:xfrm>
                <a:off x="1099" y="226"/>
                <a:ext cx="92" cy="126"/>
              </a:xfrm>
              <a:custGeom>
                <a:avLst/>
                <a:gdLst>
                  <a:gd name="T0" fmla="*/ 48 w 48"/>
                  <a:gd name="T1" fmla="*/ 36 h 66"/>
                  <a:gd name="T2" fmla="*/ 17 w 48"/>
                  <a:gd name="T3" fmla="*/ 36 h 66"/>
                  <a:gd name="T4" fmla="*/ 17 w 48"/>
                  <a:gd name="T5" fmla="*/ 39 h 66"/>
                  <a:gd name="T6" fmla="*/ 19 w 48"/>
                  <a:gd name="T7" fmla="*/ 50 h 66"/>
                  <a:gd name="T8" fmla="*/ 25 w 48"/>
                  <a:gd name="T9" fmla="*/ 53 h 66"/>
                  <a:gd name="T10" fmla="*/ 33 w 48"/>
                  <a:gd name="T11" fmla="*/ 43 h 66"/>
                  <a:gd name="T12" fmla="*/ 48 w 48"/>
                  <a:gd name="T13" fmla="*/ 44 h 66"/>
                  <a:gd name="T14" fmla="*/ 24 w 48"/>
                  <a:gd name="T15" fmla="*/ 66 h 66"/>
                  <a:gd name="T16" fmla="*/ 6 w 48"/>
                  <a:gd name="T17" fmla="*/ 57 h 66"/>
                  <a:gd name="T18" fmla="*/ 0 w 48"/>
                  <a:gd name="T19" fmla="*/ 34 h 66"/>
                  <a:gd name="T20" fmla="*/ 7 w 48"/>
                  <a:gd name="T21" fmla="*/ 9 h 66"/>
                  <a:gd name="T22" fmla="*/ 24 w 48"/>
                  <a:gd name="T23" fmla="*/ 0 h 66"/>
                  <a:gd name="T24" fmla="*/ 41 w 48"/>
                  <a:gd name="T25" fmla="*/ 8 h 66"/>
                  <a:gd name="T26" fmla="*/ 48 w 48"/>
                  <a:gd name="T27" fmla="*/ 36 h 66"/>
                  <a:gd name="T28" fmla="*/ 32 w 48"/>
                  <a:gd name="T29" fmla="*/ 26 h 66"/>
                  <a:gd name="T30" fmla="*/ 32 w 48"/>
                  <a:gd name="T31" fmla="*/ 24 h 66"/>
                  <a:gd name="T32" fmla="*/ 25 w 48"/>
                  <a:gd name="T33" fmla="*/ 12 h 66"/>
                  <a:gd name="T34" fmla="*/ 17 w 48"/>
                  <a:gd name="T35" fmla="*/ 26 h 66"/>
                  <a:gd name="T36" fmla="*/ 32 w 48"/>
                  <a:gd name="T37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66">
                    <a:moveTo>
                      <a:pt x="48" y="36"/>
                    </a:move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45"/>
                      <a:pt x="18" y="49"/>
                      <a:pt x="19" y="50"/>
                    </a:cubicBezTo>
                    <a:cubicBezTo>
                      <a:pt x="21" y="52"/>
                      <a:pt x="22" y="53"/>
                      <a:pt x="25" y="53"/>
                    </a:cubicBezTo>
                    <a:cubicBezTo>
                      <a:pt x="30" y="53"/>
                      <a:pt x="33" y="50"/>
                      <a:pt x="33" y="43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5" y="58"/>
                      <a:pt x="37" y="66"/>
                      <a:pt x="24" y="66"/>
                    </a:cubicBezTo>
                    <a:cubicBezTo>
                      <a:pt x="16" y="66"/>
                      <a:pt x="10" y="63"/>
                      <a:pt x="6" y="57"/>
                    </a:cubicBezTo>
                    <a:cubicBezTo>
                      <a:pt x="2" y="51"/>
                      <a:pt x="0" y="43"/>
                      <a:pt x="0" y="34"/>
                    </a:cubicBezTo>
                    <a:cubicBezTo>
                      <a:pt x="0" y="23"/>
                      <a:pt x="2" y="14"/>
                      <a:pt x="7" y="9"/>
                    </a:cubicBezTo>
                    <a:cubicBezTo>
                      <a:pt x="11" y="3"/>
                      <a:pt x="17" y="0"/>
                      <a:pt x="24" y="0"/>
                    </a:cubicBezTo>
                    <a:cubicBezTo>
                      <a:pt x="31" y="0"/>
                      <a:pt x="37" y="3"/>
                      <a:pt x="41" y="8"/>
                    </a:cubicBezTo>
                    <a:cubicBezTo>
                      <a:pt x="46" y="13"/>
                      <a:pt x="48" y="22"/>
                      <a:pt x="48" y="36"/>
                    </a:cubicBezTo>
                    <a:close/>
                    <a:moveTo>
                      <a:pt x="32" y="26"/>
                    </a:moveTo>
                    <a:cubicBezTo>
                      <a:pt x="32" y="25"/>
                      <a:pt x="32" y="24"/>
                      <a:pt x="32" y="24"/>
                    </a:cubicBezTo>
                    <a:cubicBezTo>
                      <a:pt x="32" y="16"/>
                      <a:pt x="30" y="12"/>
                      <a:pt x="25" y="12"/>
                    </a:cubicBezTo>
                    <a:cubicBezTo>
                      <a:pt x="20" y="12"/>
                      <a:pt x="17" y="16"/>
                      <a:pt x="17" y="26"/>
                    </a:cubicBezTo>
                    <a:lnTo>
                      <a:pt x="32" y="2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4" name="Freeform 246"/>
              <p:cNvSpPr>
                <a:spLocks noChangeAspect="1"/>
              </p:cNvSpPr>
              <p:nvPr/>
            </p:nvSpPr>
            <p:spPr bwMode="auto">
              <a:xfrm>
                <a:off x="2107" y="200"/>
                <a:ext cx="519" cy="517"/>
              </a:xfrm>
              <a:custGeom>
                <a:avLst/>
                <a:gdLst>
                  <a:gd name="T0" fmla="*/ 146 w 304"/>
                  <a:gd name="T1" fmla="*/ 0 h 303"/>
                  <a:gd name="T2" fmla="*/ 155 w 304"/>
                  <a:gd name="T3" fmla="*/ 139 h 303"/>
                  <a:gd name="T4" fmla="*/ 230 w 304"/>
                  <a:gd name="T5" fmla="*/ 23 h 303"/>
                  <a:gd name="T6" fmla="*/ 162 w 304"/>
                  <a:gd name="T7" fmla="*/ 143 h 303"/>
                  <a:gd name="T8" fmla="*/ 288 w 304"/>
                  <a:gd name="T9" fmla="*/ 86 h 303"/>
                  <a:gd name="T10" fmla="*/ 167 w 304"/>
                  <a:gd name="T11" fmla="*/ 151 h 303"/>
                  <a:gd name="T12" fmla="*/ 304 w 304"/>
                  <a:gd name="T13" fmla="*/ 171 h 303"/>
                  <a:gd name="T14" fmla="*/ 166 w 304"/>
                  <a:gd name="T15" fmla="*/ 160 h 303"/>
                  <a:gd name="T16" fmla="*/ 270 w 304"/>
                  <a:gd name="T17" fmla="*/ 251 h 303"/>
                  <a:gd name="T18" fmla="*/ 160 w 304"/>
                  <a:gd name="T19" fmla="*/ 167 h 303"/>
                  <a:gd name="T20" fmla="*/ 199 w 304"/>
                  <a:gd name="T21" fmla="*/ 300 h 303"/>
                  <a:gd name="T22" fmla="*/ 152 w 304"/>
                  <a:gd name="T23" fmla="*/ 169 h 303"/>
                  <a:gd name="T24" fmla="*/ 113 w 304"/>
                  <a:gd name="T25" fmla="*/ 303 h 303"/>
                  <a:gd name="T26" fmla="*/ 143 w 304"/>
                  <a:gd name="T27" fmla="*/ 167 h 303"/>
                  <a:gd name="T28" fmla="*/ 38 w 304"/>
                  <a:gd name="T29" fmla="*/ 258 h 303"/>
                  <a:gd name="T30" fmla="*/ 137 w 304"/>
                  <a:gd name="T31" fmla="*/ 161 h 303"/>
                  <a:gd name="T32" fmla="*/ 0 w 304"/>
                  <a:gd name="T33" fmla="*/ 181 h 303"/>
                  <a:gd name="T34" fmla="*/ 136 w 304"/>
                  <a:gd name="T35" fmla="*/ 152 h 303"/>
                  <a:gd name="T36" fmla="*/ 9 w 304"/>
                  <a:gd name="T37" fmla="*/ 95 h 303"/>
                  <a:gd name="T38" fmla="*/ 140 w 304"/>
                  <a:gd name="T39" fmla="*/ 144 h 303"/>
                  <a:gd name="T40" fmla="*/ 64 w 304"/>
                  <a:gd name="T41" fmla="*/ 27 h 303"/>
                  <a:gd name="T42" fmla="*/ 146 w 304"/>
                  <a:gd name="T43" fmla="*/ 140 h 303"/>
                  <a:gd name="T44" fmla="*/ 146 w 304"/>
                  <a:gd name="T45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4" h="303">
                    <a:moveTo>
                      <a:pt x="146" y="0"/>
                    </a:moveTo>
                    <a:lnTo>
                      <a:pt x="155" y="139"/>
                    </a:lnTo>
                    <a:lnTo>
                      <a:pt x="230" y="23"/>
                    </a:lnTo>
                    <a:lnTo>
                      <a:pt x="162" y="143"/>
                    </a:lnTo>
                    <a:lnTo>
                      <a:pt x="288" y="86"/>
                    </a:lnTo>
                    <a:lnTo>
                      <a:pt x="167" y="151"/>
                    </a:lnTo>
                    <a:lnTo>
                      <a:pt x="304" y="171"/>
                    </a:lnTo>
                    <a:lnTo>
                      <a:pt x="166" y="160"/>
                    </a:lnTo>
                    <a:lnTo>
                      <a:pt x="270" y="251"/>
                    </a:lnTo>
                    <a:lnTo>
                      <a:pt x="160" y="167"/>
                    </a:lnTo>
                    <a:lnTo>
                      <a:pt x="199" y="300"/>
                    </a:lnTo>
                    <a:lnTo>
                      <a:pt x="152" y="169"/>
                    </a:lnTo>
                    <a:lnTo>
                      <a:pt x="113" y="303"/>
                    </a:lnTo>
                    <a:lnTo>
                      <a:pt x="143" y="167"/>
                    </a:lnTo>
                    <a:lnTo>
                      <a:pt x="38" y="258"/>
                    </a:lnTo>
                    <a:lnTo>
                      <a:pt x="137" y="161"/>
                    </a:lnTo>
                    <a:lnTo>
                      <a:pt x="0" y="181"/>
                    </a:lnTo>
                    <a:lnTo>
                      <a:pt x="136" y="152"/>
                    </a:lnTo>
                    <a:lnTo>
                      <a:pt x="9" y="95"/>
                    </a:lnTo>
                    <a:lnTo>
                      <a:pt x="140" y="144"/>
                    </a:lnTo>
                    <a:lnTo>
                      <a:pt x="64" y="27"/>
                    </a:lnTo>
                    <a:lnTo>
                      <a:pt x="146" y="140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5" name="Freeform 247"/>
              <p:cNvSpPr>
                <a:spLocks noChangeAspect="1"/>
              </p:cNvSpPr>
              <p:nvPr/>
            </p:nvSpPr>
            <p:spPr bwMode="auto">
              <a:xfrm>
                <a:off x="1773" y="675"/>
                <a:ext cx="99" cy="177"/>
              </a:xfrm>
              <a:custGeom>
                <a:avLst/>
                <a:gdLst>
                  <a:gd name="T0" fmla="*/ 0 w 51"/>
                  <a:gd name="T1" fmla="*/ 30 h 92"/>
                  <a:gd name="T2" fmla="*/ 26 w 51"/>
                  <a:gd name="T3" fmla="*/ 0 h 92"/>
                  <a:gd name="T4" fmla="*/ 50 w 51"/>
                  <a:gd name="T5" fmla="*/ 27 h 92"/>
                  <a:gd name="T6" fmla="*/ 17 w 51"/>
                  <a:gd name="T7" fmla="*/ 74 h 92"/>
                  <a:gd name="T8" fmla="*/ 51 w 51"/>
                  <a:gd name="T9" fmla="*/ 74 h 92"/>
                  <a:gd name="T10" fmla="*/ 49 w 51"/>
                  <a:gd name="T11" fmla="*/ 92 h 92"/>
                  <a:gd name="T12" fmla="*/ 0 w 51"/>
                  <a:gd name="T13" fmla="*/ 92 h 92"/>
                  <a:gd name="T14" fmla="*/ 0 w 51"/>
                  <a:gd name="T15" fmla="*/ 74 h 92"/>
                  <a:gd name="T16" fmla="*/ 28 w 51"/>
                  <a:gd name="T17" fmla="*/ 41 h 92"/>
                  <a:gd name="T18" fmla="*/ 32 w 51"/>
                  <a:gd name="T19" fmla="*/ 28 h 92"/>
                  <a:gd name="T20" fmla="*/ 25 w 51"/>
                  <a:gd name="T21" fmla="*/ 16 h 92"/>
                  <a:gd name="T22" fmla="*/ 15 w 51"/>
                  <a:gd name="T23" fmla="*/ 34 h 92"/>
                  <a:gd name="T24" fmla="*/ 0 w 51"/>
                  <a:gd name="T25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92">
                    <a:moveTo>
                      <a:pt x="0" y="30"/>
                    </a:moveTo>
                    <a:cubicBezTo>
                      <a:pt x="2" y="17"/>
                      <a:pt x="7" y="0"/>
                      <a:pt x="26" y="0"/>
                    </a:cubicBezTo>
                    <a:cubicBezTo>
                      <a:pt x="45" y="0"/>
                      <a:pt x="50" y="17"/>
                      <a:pt x="50" y="27"/>
                    </a:cubicBezTo>
                    <a:cubicBezTo>
                      <a:pt x="50" y="45"/>
                      <a:pt x="36" y="59"/>
                      <a:pt x="17" y="74"/>
                    </a:cubicBezTo>
                    <a:cubicBezTo>
                      <a:pt x="51" y="74"/>
                      <a:pt x="51" y="74"/>
                      <a:pt x="51" y="74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7" y="67"/>
                      <a:pt x="23" y="52"/>
                      <a:pt x="28" y="41"/>
                    </a:cubicBezTo>
                    <a:cubicBezTo>
                      <a:pt x="30" y="38"/>
                      <a:pt x="32" y="33"/>
                      <a:pt x="32" y="28"/>
                    </a:cubicBezTo>
                    <a:cubicBezTo>
                      <a:pt x="32" y="26"/>
                      <a:pt x="32" y="16"/>
                      <a:pt x="25" y="16"/>
                    </a:cubicBezTo>
                    <a:cubicBezTo>
                      <a:pt x="20" y="16"/>
                      <a:pt x="17" y="19"/>
                      <a:pt x="15" y="34"/>
                    </a:cubicBez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6" name="Freeform 248"/>
              <p:cNvSpPr>
                <a:spLocks noChangeAspect="1" noEditPoints="1"/>
              </p:cNvSpPr>
              <p:nvPr/>
            </p:nvSpPr>
            <p:spPr bwMode="auto">
              <a:xfrm>
                <a:off x="1889" y="675"/>
                <a:ext cx="97" cy="179"/>
              </a:xfrm>
              <a:custGeom>
                <a:avLst/>
                <a:gdLst>
                  <a:gd name="T0" fmla="*/ 26 w 51"/>
                  <a:gd name="T1" fmla="*/ 0 h 93"/>
                  <a:gd name="T2" fmla="*/ 47 w 51"/>
                  <a:gd name="T3" fmla="*/ 15 h 93"/>
                  <a:gd name="T4" fmla="*/ 51 w 51"/>
                  <a:gd name="T5" fmla="*/ 46 h 93"/>
                  <a:gd name="T6" fmla="*/ 26 w 51"/>
                  <a:gd name="T7" fmla="*/ 93 h 93"/>
                  <a:gd name="T8" fmla="*/ 4 w 51"/>
                  <a:gd name="T9" fmla="*/ 79 h 93"/>
                  <a:gd name="T10" fmla="*/ 0 w 51"/>
                  <a:gd name="T11" fmla="*/ 48 h 93"/>
                  <a:gd name="T12" fmla="*/ 26 w 51"/>
                  <a:gd name="T13" fmla="*/ 0 h 93"/>
                  <a:gd name="T14" fmla="*/ 19 w 51"/>
                  <a:gd name="T15" fmla="*/ 73 h 93"/>
                  <a:gd name="T16" fmla="*/ 26 w 51"/>
                  <a:gd name="T17" fmla="*/ 79 h 93"/>
                  <a:gd name="T18" fmla="*/ 32 w 51"/>
                  <a:gd name="T19" fmla="*/ 73 h 93"/>
                  <a:gd name="T20" fmla="*/ 34 w 51"/>
                  <a:gd name="T21" fmla="*/ 47 h 93"/>
                  <a:gd name="T22" fmla="*/ 32 w 51"/>
                  <a:gd name="T23" fmla="*/ 21 h 93"/>
                  <a:gd name="T24" fmla="*/ 26 w 51"/>
                  <a:gd name="T25" fmla="*/ 15 h 93"/>
                  <a:gd name="T26" fmla="*/ 19 w 51"/>
                  <a:gd name="T27" fmla="*/ 21 h 93"/>
                  <a:gd name="T28" fmla="*/ 18 w 51"/>
                  <a:gd name="T29" fmla="*/ 47 h 93"/>
                  <a:gd name="T30" fmla="*/ 19 w 51"/>
                  <a:gd name="T31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1" h="93">
                    <a:moveTo>
                      <a:pt x="26" y="0"/>
                    </a:moveTo>
                    <a:cubicBezTo>
                      <a:pt x="36" y="0"/>
                      <a:pt x="42" y="5"/>
                      <a:pt x="47" y="15"/>
                    </a:cubicBezTo>
                    <a:cubicBezTo>
                      <a:pt x="51" y="24"/>
                      <a:pt x="51" y="40"/>
                      <a:pt x="51" y="46"/>
                    </a:cubicBezTo>
                    <a:cubicBezTo>
                      <a:pt x="51" y="79"/>
                      <a:pt x="44" y="93"/>
                      <a:pt x="26" y="93"/>
                    </a:cubicBezTo>
                    <a:cubicBezTo>
                      <a:pt x="15" y="93"/>
                      <a:pt x="9" y="89"/>
                      <a:pt x="4" y="79"/>
                    </a:cubicBezTo>
                    <a:cubicBezTo>
                      <a:pt x="0" y="70"/>
                      <a:pt x="0" y="54"/>
                      <a:pt x="0" y="48"/>
                    </a:cubicBezTo>
                    <a:cubicBezTo>
                      <a:pt x="0" y="14"/>
                      <a:pt x="8" y="0"/>
                      <a:pt x="26" y="0"/>
                    </a:cubicBezTo>
                    <a:close/>
                    <a:moveTo>
                      <a:pt x="19" y="73"/>
                    </a:moveTo>
                    <a:cubicBezTo>
                      <a:pt x="20" y="76"/>
                      <a:pt x="22" y="79"/>
                      <a:pt x="26" y="79"/>
                    </a:cubicBezTo>
                    <a:cubicBezTo>
                      <a:pt x="29" y="79"/>
                      <a:pt x="31" y="77"/>
                      <a:pt x="32" y="73"/>
                    </a:cubicBezTo>
                    <a:cubicBezTo>
                      <a:pt x="33" y="69"/>
                      <a:pt x="34" y="61"/>
                      <a:pt x="34" y="47"/>
                    </a:cubicBezTo>
                    <a:cubicBezTo>
                      <a:pt x="34" y="36"/>
                      <a:pt x="33" y="26"/>
                      <a:pt x="32" y="21"/>
                    </a:cubicBezTo>
                    <a:cubicBezTo>
                      <a:pt x="31" y="17"/>
                      <a:pt x="30" y="15"/>
                      <a:pt x="26" y="15"/>
                    </a:cubicBezTo>
                    <a:cubicBezTo>
                      <a:pt x="22" y="15"/>
                      <a:pt x="20" y="17"/>
                      <a:pt x="19" y="21"/>
                    </a:cubicBezTo>
                    <a:cubicBezTo>
                      <a:pt x="18" y="25"/>
                      <a:pt x="18" y="34"/>
                      <a:pt x="18" y="47"/>
                    </a:cubicBezTo>
                    <a:cubicBezTo>
                      <a:pt x="18" y="57"/>
                      <a:pt x="18" y="68"/>
                      <a:pt x="19" y="7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7" name="Freeform 249"/>
              <p:cNvSpPr>
                <a:spLocks noChangeAspect="1" noEditPoints="1"/>
              </p:cNvSpPr>
              <p:nvPr/>
            </p:nvSpPr>
            <p:spPr bwMode="auto">
              <a:xfrm>
                <a:off x="2002" y="675"/>
                <a:ext cx="100" cy="179"/>
              </a:xfrm>
              <a:custGeom>
                <a:avLst/>
                <a:gdLst>
                  <a:gd name="T0" fmla="*/ 26 w 52"/>
                  <a:gd name="T1" fmla="*/ 0 h 93"/>
                  <a:gd name="T2" fmla="*/ 47 w 52"/>
                  <a:gd name="T3" fmla="*/ 15 h 93"/>
                  <a:gd name="T4" fmla="*/ 52 w 52"/>
                  <a:gd name="T5" fmla="*/ 46 h 93"/>
                  <a:gd name="T6" fmla="*/ 26 w 52"/>
                  <a:gd name="T7" fmla="*/ 93 h 93"/>
                  <a:gd name="T8" fmla="*/ 5 w 52"/>
                  <a:gd name="T9" fmla="*/ 79 h 93"/>
                  <a:gd name="T10" fmla="*/ 0 w 52"/>
                  <a:gd name="T11" fmla="*/ 48 h 93"/>
                  <a:gd name="T12" fmla="*/ 26 w 52"/>
                  <a:gd name="T13" fmla="*/ 0 h 93"/>
                  <a:gd name="T14" fmla="*/ 20 w 52"/>
                  <a:gd name="T15" fmla="*/ 73 h 93"/>
                  <a:gd name="T16" fmla="*/ 26 w 52"/>
                  <a:gd name="T17" fmla="*/ 79 h 93"/>
                  <a:gd name="T18" fmla="*/ 32 w 52"/>
                  <a:gd name="T19" fmla="*/ 73 h 93"/>
                  <a:gd name="T20" fmla="*/ 34 w 52"/>
                  <a:gd name="T21" fmla="*/ 47 h 93"/>
                  <a:gd name="T22" fmla="*/ 33 w 52"/>
                  <a:gd name="T23" fmla="*/ 21 h 93"/>
                  <a:gd name="T24" fmla="*/ 26 w 52"/>
                  <a:gd name="T25" fmla="*/ 15 h 93"/>
                  <a:gd name="T26" fmla="*/ 20 w 52"/>
                  <a:gd name="T27" fmla="*/ 21 h 93"/>
                  <a:gd name="T28" fmla="*/ 18 w 52"/>
                  <a:gd name="T29" fmla="*/ 47 h 93"/>
                  <a:gd name="T30" fmla="*/ 20 w 52"/>
                  <a:gd name="T31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" h="93">
                    <a:moveTo>
                      <a:pt x="26" y="0"/>
                    </a:moveTo>
                    <a:cubicBezTo>
                      <a:pt x="36" y="0"/>
                      <a:pt x="43" y="5"/>
                      <a:pt x="47" y="15"/>
                    </a:cubicBezTo>
                    <a:cubicBezTo>
                      <a:pt x="51" y="24"/>
                      <a:pt x="52" y="40"/>
                      <a:pt x="52" y="46"/>
                    </a:cubicBezTo>
                    <a:cubicBezTo>
                      <a:pt x="52" y="79"/>
                      <a:pt x="44" y="93"/>
                      <a:pt x="26" y="93"/>
                    </a:cubicBezTo>
                    <a:cubicBezTo>
                      <a:pt x="15" y="93"/>
                      <a:pt x="9" y="89"/>
                      <a:pt x="5" y="79"/>
                    </a:cubicBezTo>
                    <a:cubicBezTo>
                      <a:pt x="1" y="70"/>
                      <a:pt x="0" y="54"/>
                      <a:pt x="0" y="48"/>
                    </a:cubicBezTo>
                    <a:cubicBezTo>
                      <a:pt x="0" y="14"/>
                      <a:pt x="8" y="0"/>
                      <a:pt x="26" y="0"/>
                    </a:cubicBezTo>
                    <a:close/>
                    <a:moveTo>
                      <a:pt x="20" y="73"/>
                    </a:moveTo>
                    <a:cubicBezTo>
                      <a:pt x="21" y="76"/>
                      <a:pt x="22" y="79"/>
                      <a:pt x="26" y="79"/>
                    </a:cubicBezTo>
                    <a:cubicBezTo>
                      <a:pt x="29" y="79"/>
                      <a:pt x="31" y="77"/>
                      <a:pt x="32" y="73"/>
                    </a:cubicBezTo>
                    <a:cubicBezTo>
                      <a:pt x="34" y="69"/>
                      <a:pt x="34" y="61"/>
                      <a:pt x="34" y="47"/>
                    </a:cubicBezTo>
                    <a:cubicBezTo>
                      <a:pt x="34" y="36"/>
                      <a:pt x="34" y="26"/>
                      <a:pt x="33" y="21"/>
                    </a:cubicBezTo>
                    <a:cubicBezTo>
                      <a:pt x="31" y="17"/>
                      <a:pt x="30" y="15"/>
                      <a:pt x="26" y="15"/>
                    </a:cubicBezTo>
                    <a:cubicBezTo>
                      <a:pt x="23" y="15"/>
                      <a:pt x="21" y="17"/>
                      <a:pt x="20" y="21"/>
                    </a:cubicBezTo>
                    <a:cubicBezTo>
                      <a:pt x="18" y="25"/>
                      <a:pt x="18" y="34"/>
                      <a:pt x="18" y="47"/>
                    </a:cubicBezTo>
                    <a:cubicBezTo>
                      <a:pt x="18" y="57"/>
                      <a:pt x="18" y="68"/>
                      <a:pt x="20" y="7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58" name="Freeform 250"/>
              <p:cNvSpPr>
                <a:spLocks noChangeAspect="1"/>
              </p:cNvSpPr>
              <p:nvPr/>
            </p:nvSpPr>
            <p:spPr bwMode="auto">
              <a:xfrm>
                <a:off x="2118" y="680"/>
                <a:ext cx="97" cy="174"/>
              </a:xfrm>
              <a:custGeom>
                <a:avLst/>
                <a:gdLst>
                  <a:gd name="T0" fmla="*/ 47 w 51"/>
                  <a:gd name="T1" fmla="*/ 0 h 91"/>
                  <a:gd name="T2" fmla="*/ 45 w 51"/>
                  <a:gd name="T3" fmla="*/ 17 h 91"/>
                  <a:gd name="T4" fmla="*/ 18 w 51"/>
                  <a:gd name="T5" fmla="*/ 17 h 91"/>
                  <a:gd name="T6" fmla="*/ 17 w 51"/>
                  <a:gd name="T7" fmla="*/ 38 h 91"/>
                  <a:gd name="T8" fmla="*/ 30 w 51"/>
                  <a:gd name="T9" fmla="*/ 30 h 91"/>
                  <a:gd name="T10" fmla="*/ 47 w 51"/>
                  <a:gd name="T11" fmla="*/ 40 h 91"/>
                  <a:gd name="T12" fmla="*/ 51 w 51"/>
                  <a:gd name="T13" fmla="*/ 60 h 91"/>
                  <a:gd name="T14" fmla="*/ 39 w 51"/>
                  <a:gd name="T15" fmla="*/ 87 h 91"/>
                  <a:gd name="T16" fmla="*/ 25 w 51"/>
                  <a:gd name="T17" fmla="*/ 91 h 91"/>
                  <a:gd name="T18" fmla="*/ 6 w 51"/>
                  <a:gd name="T19" fmla="*/ 82 h 91"/>
                  <a:gd name="T20" fmla="*/ 0 w 51"/>
                  <a:gd name="T21" fmla="*/ 66 h 91"/>
                  <a:gd name="T22" fmla="*/ 15 w 51"/>
                  <a:gd name="T23" fmla="*/ 63 h 91"/>
                  <a:gd name="T24" fmla="*/ 25 w 51"/>
                  <a:gd name="T25" fmla="*/ 75 h 91"/>
                  <a:gd name="T26" fmla="*/ 32 w 51"/>
                  <a:gd name="T27" fmla="*/ 71 h 91"/>
                  <a:gd name="T28" fmla="*/ 35 w 51"/>
                  <a:gd name="T29" fmla="*/ 61 h 91"/>
                  <a:gd name="T30" fmla="*/ 25 w 51"/>
                  <a:gd name="T31" fmla="*/ 46 h 91"/>
                  <a:gd name="T32" fmla="*/ 16 w 51"/>
                  <a:gd name="T33" fmla="*/ 53 h 91"/>
                  <a:gd name="T34" fmla="*/ 3 w 51"/>
                  <a:gd name="T35" fmla="*/ 50 h 91"/>
                  <a:gd name="T36" fmla="*/ 6 w 51"/>
                  <a:gd name="T37" fmla="*/ 0 h 91"/>
                  <a:gd name="T38" fmla="*/ 47 w 51"/>
                  <a:gd name="T3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91">
                    <a:moveTo>
                      <a:pt x="47" y="0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9" y="35"/>
                      <a:pt x="22" y="30"/>
                      <a:pt x="30" y="30"/>
                    </a:cubicBezTo>
                    <a:cubicBezTo>
                      <a:pt x="33" y="30"/>
                      <a:pt x="41" y="31"/>
                      <a:pt x="47" y="40"/>
                    </a:cubicBezTo>
                    <a:cubicBezTo>
                      <a:pt x="51" y="47"/>
                      <a:pt x="51" y="57"/>
                      <a:pt x="51" y="60"/>
                    </a:cubicBezTo>
                    <a:cubicBezTo>
                      <a:pt x="51" y="68"/>
                      <a:pt x="50" y="81"/>
                      <a:pt x="39" y="87"/>
                    </a:cubicBezTo>
                    <a:cubicBezTo>
                      <a:pt x="35" y="90"/>
                      <a:pt x="30" y="91"/>
                      <a:pt x="25" y="91"/>
                    </a:cubicBezTo>
                    <a:cubicBezTo>
                      <a:pt x="17" y="91"/>
                      <a:pt x="11" y="89"/>
                      <a:pt x="6" y="82"/>
                    </a:cubicBezTo>
                    <a:cubicBezTo>
                      <a:pt x="1" y="76"/>
                      <a:pt x="0" y="70"/>
                      <a:pt x="0" y="66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6" y="67"/>
                      <a:pt x="17" y="75"/>
                      <a:pt x="25" y="75"/>
                    </a:cubicBezTo>
                    <a:cubicBezTo>
                      <a:pt x="29" y="75"/>
                      <a:pt x="31" y="73"/>
                      <a:pt x="32" y="71"/>
                    </a:cubicBezTo>
                    <a:cubicBezTo>
                      <a:pt x="35" y="67"/>
                      <a:pt x="35" y="62"/>
                      <a:pt x="35" y="61"/>
                    </a:cubicBezTo>
                    <a:cubicBezTo>
                      <a:pt x="35" y="56"/>
                      <a:pt x="33" y="46"/>
                      <a:pt x="25" y="46"/>
                    </a:cubicBezTo>
                    <a:cubicBezTo>
                      <a:pt x="19" y="46"/>
                      <a:pt x="17" y="51"/>
                      <a:pt x="16" y="53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9259" name="Group 251"/>
            <p:cNvGrpSpPr>
              <a:grpSpLocks noChangeAspect="1"/>
            </p:cNvGrpSpPr>
            <p:nvPr userDrawn="1"/>
          </p:nvGrpSpPr>
          <p:grpSpPr bwMode="auto">
            <a:xfrm>
              <a:off x="231" y="688"/>
              <a:ext cx="1274" cy="152"/>
              <a:chOff x="231" y="688"/>
              <a:chExt cx="960" cy="115"/>
            </a:xfrm>
          </p:grpSpPr>
          <p:sp>
            <p:nvSpPr>
              <p:cNvPr id="299260" name="Freeform 252"/>
              <p:cNvSpPr>
                <a:spLocks noChangeAspect="1"/>
              </p:cNvSpPr>
              <p:nvPr/>
            </p:nvSpPr>
            <p:spPr bwMode="auto">
              <a:xfrm>
                <a:off x="231" y="692"/>
                <a:ext cx="70" cy="111"/>
              </a:xfrm>
              <a:custGeom>
                <a:avLst/>
                <a:gdLst>
                  <a:gd name="T0" fmla="*/ 12 w 36"/>
                  <a:gd name="T1" fmla="*/ 0 h 57"/>
                  <a:gd name="T2" fmla="*/ 12 w 36"/>
                  <a:gd name="T3" fmla="*/ 32 h 57"/>
                  <a:gd name="T4" fmla="*/ 19 w 36"/>
                  <a:gd name="T5" fmla="*/ 47 h 57"/>
                  <a:gd name="T6" fmla="*/ 25 w 36"/>
                  <a:gd name="T7" fmla="*/ 43 h 57"/>
                  <a:gd name="T8" fmla="*/ 26 w 36"/>
                  <a:gd name="T9" fmla="*/ 32 h 57"/>
                  <a:gd name="T10" fmla="*/ 26 w 36"/>
                  <a:gd name="T11" fmla="*/ 0 h 57"/>
                  <a:gd name="T12" fmla="*/ 36 w 36"/>
                  <a:gd name="T13" fmla="*/ 0 h 57"/>
                  <a:gd name="T14" fmla="*/ 36 w 36"/>
                  <a:gd name="T15" fmla="*/ 32 h 57"/>
                  <a:gd name="T16" fmla="*/ 30 w 36"/>
                  <a:gd name="T17" fmla="*/ 54 h 57"/>
                  <a:gd name="T18" fmla="*/ 18 w 36"/>
                  <a:gd name="T19" fmla="*/ 57 h 57"/>
                  <a:gd name="T20" fmla="*/ 0 w 36"/>
                  <a:gd name="T21" fmla="*/ 32 h 57"/>
                  <a:gd name="T22" fmla="*/ 0 w 36"/>
                  <a:gd name="T23" fmla="*/ 0 h 57"/>
                  <a:gd name="T24" fmla="*/ 12 w 36"/>
                  <a:gd name="T2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7">
                    <a:moveTo>
                      <a:pt x="12" y="0"/>
                    </a:move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40"/>
                      <a:pt x="12" y="47"/>
                      <a:pt x="19" y="47"/>
                    </a:cubicBezTo>
                    <a:cubicBezTo>
                      <a:pt x="23" y="47"/>
                      <a:pt x="24" y="45"/>
                      <a:pt x="25" y="43"/>
                    </a:cubicBezTo>
                    <a:cubicBezTo>
                      <a:pt x="26" y="41"/>
                      <a:pt x="26" y="38"/>
                      <a:pt x="26" y="3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41"/>
                      <a:pt x="36" y="49"/>
                      <a:pt x="30" y="54"/>
                    </a:cubicBezTo>
                    <a:cubicBezTo>
                      <a:pt x="27" y="55"/>
                      <a:pt x="24" y="57"/>
                      <a:pt x="18" y="57"/>
                    </a:cubicBezTo>
                    <a:cubicBezTo>
                      <a:pt x="0" y="57"/>
                      <a:pt x="0" y="44"/>
                      <a:pt x="0" y="3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1" name="Freeform 253"/>
              <p:cNvSpPr>
                <a:spLocks noChangeAspect="1"/>
              </p:cNvSpPr>
              <p:nvPr/>
            </p:nvSpPr>
            <p:spPr bwMode="auto">
              <a:xfrm>
                <a:off x="314" y="719"/>
                <a:ext cx="55" cy="84"/>
              </a:xfrm>
              <a:custGeom>
                <a:avLst/>
                <a:gdLst>
                  <a:gd name="T0" fmla="*/ 20 w 29"/>
                  <a:gd name="T1" fmla="*/ 13 h 43"/>
                  <a:gd name="T2" fmla="*/ 14 w 29"/>
                  <a:gd name="T3" fmla="*/ 7 h 43"/>
                  <a:gd name="T4" fmla="*/ 11 w 29"/>
                  <a:gd name="T5" fmla="*/ 11 h 43"/>
                  <a:gd name="T6" fmla="*/ 17 w 29"/>
                  <a:gd name="T7" fmla="*/ 17 h 43"/>
                  <a:gd name="T8" fmla="*/ 29 w 29"/>
                  <a:gd name="T9" fmla="*/ 29 h 43"/>
                  <a:gd name="T10" fmla="*/ 14 w 29"/>
                  <a:gd name="T11" fmla="*/ 43 h 43"/>
                  <a:gd name="T12" fmla="*/ 0 w 29"/>
                  <a:gd name="T13" fmla="*/ 31 h 43"/>
                  <a:gd name="T14" fmla="*/ 8 w 29"/>
                  <a:gd name="T15" fmla="*/ 29 h 43"/>
                  <a:gd name="T16" fmla="*/ 14 w 29"/>
                  <a:gd name="T17" fmla="*/ 35 h 43"/>
                  <a:gd name="T18" fmla="*/ 19 w 29"/>
                  <a:gd name="T19" fmla="*/ 31 h 43"/>
                  <a:gd name="T20" fmla="*/ 12 w 29"/>
                  <a:gd name="T21" fmla="*/ 26 h 43"/>
                  <a:gd name="T22" fmla="*/ 1 w 29"/>
                  <a:gd name="T23" fmla="*/ 13 h 43"/>
                  <a:gd name="T24" fmla="*/ 15 w 29"/>
                  <a:gd name="T25" fmla="*/ 0 h 43"/>
                  <a:gd name="T26" fmla="*/ 28 w 29"/>
                  <a:gd name="T27" fmla="*/ 11 h 43"/>
                  <a:gd name="T28" fmla="*/ 20 w 29"/>
                  <a:gd name="T29" fmla="*/ 1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43">
                    <a:moveTo>
                      <a:pt x="20" y="13"/>
                    </a:moveTo>
                    <a:cubicBezTo>
                      <a:pt x="19" y="11"/>
                      <a:pt x="18" y="7"/>
                      <a:pt x="14" y="7"/>
                    </a:cubicBezTo>
                    <a:cubicBezTo>
                      <a:pt x="12" y="7"/>
                      <a:pt x="11" y="9"/>
                      <a:pt x="11" y="11"/>
                    </a:cubicBezTo>
                    <a:cubicBezTo>
                      <a:pt x="11" y="14"/>
                      <a:pt x="13" y="15"/>
                      <a:pt x="17" y="17"/>
                    </a:cubicBezTo>
                    <a:cubicBezTo>
                      <a:pt x="23" y="19"/>
                      <a:pt x="29" y="21"/>
                      <a:pt x="29" y="29"/>
                    </a:cubicBezTo>
                    <a:cubicBezTo>
                      <a:pt x="29" y="35"/>
                      <a:pt x="25" y="43"/>
                      <a:pt x="14" y="43"/>
                    </a:cubicBezTo>
                    <a:cubicBezTo>
                      <a:pt x="1" y="43"/>
                      <a:pt x="0" y="34"/>
                      <a:pt x="0" y="31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1"/>
                      <a:pt x="9" y="35"/>
                      <a:pt x="14" y="35"/>
                    </a:cubicBezTo>
                    <a:cubicBezTo>
                      <a:pt x="15" y="35"/>
                      <a:pt x="19" y="35"/>
                      <a:pt x="19" y="31"/>
                    </a:cubicBezTo>
                    <a:cubicBezTo>
                      <a:pt x="19" y="28"/>
                      <a:pt x="16" y="27"/>
                      <a:pt x="12" y="26"/>
                    </a:cubicBezTo>
                    <a:cubicBezTo>
                      <a:pt x="8" y="25"/>
                      <a:pt x="1" y="22"/>
                      <a:pt x="1" y="13"/>
                    </a:cubicBezTo>
                    <a:cubicBezTo>
                      <a:pt x="1" y="4"/>
                      <a:pt x="8" y="0"/>
                      <a:pt x="15" y="0"/>
                    </a:cubicBezTo>
                    <a:cubicBezTo>
                      <a:pt x="21" y="0"/>
                      <a:pt x="26" y="4"/>
                      <a:pt x="28" y="11"/>
                    </a:cubicBez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2" name="Freeform 254"/>
              <p:cNvSpPr>
                <a:spLocks noChangeAspect="1" noEditPoints="1"/>
              </p:cNvSpPr>
              <p:nvPr/>
            </p:nvSpPr>
            <p:spPr bwMode="auto">
              <a:xfrm>
                <a:off x="377" y="719"/>
                <a:ext cx="62" cy="84"/>
              </a:xfrm>
              <a:custGeom>
                <a:avLst/>
                <a:gdLst>
                  <a:gd name="T0" fmla="*/ 11 w 32"/>
                  <a:gd name="T1" fmla="*/ 23 h 43"/>
                  <a:gd name="T2" fmla="*/ 16 w 32"/>
                  <a:gd name="T3" fmla="*/ 35 h 43"/>
                  <a:gd name="T4" fmla="*/ 22 w 32"/>
                  <a:gd name="T5" fmla="*/ 28 h 43"/>
                  <a:gd name="T6" fmla="*/ 32 w 32"/>
                  <a:gd name="T7" fmla="*/ 28 h 43"/>
                  <a:gd name="T8" fmla="*/ 16 w 32"/>
                  <a:gd name="T9" fmla="*/ 43 h 43"/>
                  <a:gd name="T10" fmla="*/ 0 w 32"/>
                  <a:gd name="T11" fmla="*/ 22 h 43"/>
                  <a:gd name="T12" fmla="*/ 3 w 32"/>
                  <a:gd name="T13" fmla="*/ 8 h 43"/>
                  <a:gd name="T14" fmla="*/ 16 w 32"/>
                  <a:gd name="T15" fmla="*/ 0 h 43"/>
                  <a:gd name="T16" fmla="*/ 29 w 32"/>
                  <a:gd name="T17" fmla="*/ 7 h 43"/>
                  <a:gd name="T18" fmla="*/ 32 w 32"/>
                  <a:gd name="T19" fmla="*/ 23 h 43"/>
                  <a:gd name="T20" fmla="*/ 11 w 32"/>
                  <a:gd name="T21" fmla="*/ 23 h 43"/>
                  <a:gd name="T22" fmla="*/ 21 w 32"/>
                  <a:gd name="T23" fmla="*/ 17 h 43"/>
                  <a:gd name="T24" fmla="*/ 16 w 32"/>
                  <a:gd name="T25" fmla="*/ 7 h 43"/>
                  <a:gd name="T26" fmla="*/ 11 w 32"/>
                  <a:gd name="T27" fmla="*/ 17 h 43"/>
                  <a:gd name="T28" fmla="*/ 21 w 32"/>
                  <a:gd name="T2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3">
                    <a:moveTo>
                      <a:pt x="11" y="23"/>
                    </a:moveTo>
                    <a:cubicBezTo>
                      <a:pt x="11" y="29"/>
                      <a:pt x="11" y="35"/>
                      <a:pt x="16" y="35"/>
                    </a:cubicBezTo>
                    <a:cubicBezTo>
                      <a:pt x="21" y="35"/>
                      <a:pt x="22" y="30"/>
                      <a:pt x="2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1" y="32"/>
                      <a:pt x="29" y="43"/>
                      <a:pt x="16" y="43"/>
                    </a:cubicBezTo>
                    <a:cubicBezTo>
                      <a:pt x="4" y="43"/>
                      <a:pt x="0" y="33"/>
                      <a:pt x="0" y="22"/>
                    </a:cubicBezTo>
                    <a:cubicBezTo>
                      <a:pt x="0" y="19"/>
                      <a:pt x="0" y="13"/>
                      <a:pt x="3" y="8"/>
                    </a:cubicBezTo>
                    <a:cubicBezTo>
                      <a:pt x="6" y="2"/>
                      <a:pt x="11" y="0"/>
                      <a:pt x="16" y="0"/>
                    </a:cubicBezTo>
                    <a:cubicBezTo>
                      <a:pt x="23" y="0"/>
                      <a:pt x="27" y="4"/>
                      <a:pt x="29" y="7"/>
                    </a:cubicBezTo>
                    <a:cubicBezTo>
                      <a:pt x="32" y="13"/>
                      <a:pt x="32" y="18"/>
                      <a:pt x="32" y="23"/>
                    </a:cubicBezTo>
                    <a:lnTo>
                      <a:pt x="11" y="23"/>
                    </a:lnTo>
                    <a:close/>
                    <a:moveTo>
                      <a:pt x="21" y="17"/>
                    </a:moveTo>
                    <a:cubicBezTo>
                      <a:pt x="21" y="14"/>
                      <a:pt x="22" y="7"/>
                      <a:pt x="16" y="7"/>
                    </a:cubicBezTo>
                    <a:cubicBezTo>
                      <a:pt x="11" y="7"/>
                      <a:pt x="11" y="14"/>
                      <a:pt x="11" y="17"/>
                    </a:cubicBezTo>
                    <a:lnTo>
                      <a:pt x="21" y="17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3" name="Freeform 255"/>
              <p:cNvSpPr>
                <a:spLocks noChangeAspect="1"/>
              </p:cNvSpPr>
              <p:nvPr/>
            </p:nvSpPr>
            <p:spPr bwMode="auto">
              <a:xfrm>
                <a:off x="449" y="719"/>
                <a:ext cx="41" cy="82"/>
              </a:xfrm>
              <a:custGeom>
                <a:avLst/>
                <a:gdLst>
                  <a:gd name="T0" fmla="*/ 10 w 21"/>
                  <a:gd name="T1" fmla="*/ 1 h 42"/>
                  <a:gd name="T2" fmla="*/ 10 w 21"/>
                  <a:gd name="T3" fmla="*/ 11 h 42"/>
                  <a:gd name="T4" fmla="*/ 19 w 21"/>
                  <a:gd name="T5" fmla="*/ 0 h 42"/>
                  <a:gd name="T6" fmla="*/ 21 w 21"/>
                  <a:gd name="T7" fmla="*/ 0 h 42"/>
                  <a:gd name="T8" fmla="*/ 21 w 21"/>
                  <a:gd name="T9" fmla="*/ 12 h 42"/>
                  <a:gd name="T10" fmla="*/ 19 w 21"/>
                  <a:gd name="T11" fmla="*/ 12 h 42"/>
                  <a:gd name="T12" fmla="*/ 11 w 21"/>
                  <a:gd name="T13" fmla="*/ 24 h 42"/>
                  <a:gd name="T14" fmla="*/ 11 w 21"/>
                  <a:gd name="T15" fmla="*/ 42 h 42"/>
                  <a:gd name="T16" fmla="*/ 0 w 21"/>
                  <a:gd name="T17" fmla="*/ 42 h 42"/>
                  <a:gd name="T18" fmla="*/ 0 w 21"/>
                  <a:gd name="T19" fmla="*/ 1 h 42"/>
                  <a:gd name="T20" fmla="*/ 10 w 21"/>
                  <a:gd name="T21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42">
                    <a:moveTo>
                      <a:pt x="10" y="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7"/>
                      <a:pt x="13" y="0"/>
                      <a:pt x="19" y="0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19" y="12"/>
                      <a:pt x="19" y="12"/>
                    </a:cubicBezTo>
                    <a:cubicBezTo>
                      <a:pt x="11" y="12"/>
                      <a:pt x="11" y="21"/>
                      <a:pt x="11" y="24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4" name="Freeform 256"/>
              <p:cNvSpPr>
                <a:spLocks noChangeAspect="1"/>
              </p:cNvSpPr>
              <p:nvPr/>
            </p:nvSpPr>
            <p:spPr bwMode="auto">
              <a:xfrm>
                <a:off x="534" y="690"/>
                <a:ext cx="74" cy="113"/>
              </a:xfrm>
              <a:custGeom>
                <a:avLst/>
                <a:gdLst>
                  <a:gd name="T0" fmla="*/ 38 w 38"/>
                  <a:gd name="T1" fmla="*/ 37 h 58"/>
                  <a:gd name="T2" fmla="*/ 20 w 38"/>
                  <a:gd name="T3" fmla="*/ 58 h 58"/>
                  <a:gd name="T4" fmla="*/ 0 w 38"/>
                  <a:gd name="T5" fmla="*/ 29 h 58"/>
                  <a:gd name="T6" fmla="*/ 20 w 38"/>
                  <a:gd name="T7" fmla="*/ 0 h 58"/>
                  <a:gd name="T8" fmla="*/ 34 w 38"/>
                  <a:gd name="T9" fmla="*/ 8 h 58"/>
                  <a:gd name="T10" fmla="*/ 38 w 38"/>
                  <a:gd name="T11" fmla="*/ 22 h 58"/>
                  <a:gd name="T12" fmla="*/ 27 w 38"/>
                  <a:gd name="T13" fmla="*/ 23 h 58"/>
                  <a:gd name="T14" fmla="*/ 20 w 38"/>
                  <a:gd name="T15" fmla="*/ 10 h 58"/>
                  <a:gd name="T16" fmla="*/ 12 w 38"/>
                  <a:gd name="T17" fmla="*/ 30 h 58"/>
                  <a:gd name="T18" fmla="*/ 20 w 38"/>
                  <a:gd name="T19" fmla="*/ 48 h 58"/>
                  <a:gd name="T20" fmla="*/ 27 w 38"/>
                  <a:gd name="T21" fmla="*/ 37 h 58"/>
                  <a:gd name="T22" fmla="*/ 38 w 38"/>
                  <a:gd name="T23" fmla="*/ 3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58">
                    <a:moveTo>
                      <a:pt x="38" y="37"/>
                    </a:moveTo>
                    <a:cubicBezTo>
                      <a:pt x="37" y="49"/>
                      <a:pt x="31" y="58"/>
                      <a:pt x="20" y="58"/>
                    </a:cubicBezTo>
                    <a:cubicBezTo>
                      <a:pt x="4" y="58"/>
                      <a:pt x="0" y="42"/>
                      <a:pt x="0" y="29"/>
                    </a:cubicBezTo>
                    <a:cubicBezTo>
                      <a:pt x="0" y="19"/>
                      <a:pt x="2" y="0"/>
                      <a:pt x="20" y="0"/>
                    </a:cubicBezTo>
                    <a:cubicBezTo>
                      <a:pt x="28" y="0"/>
                      <a:pt x="32" y="4"/>
                      <a:pt x="34" y="8"/>
                    </a:cubicBezTo>
                    <a:cubicBezTo>
                      <a:pt x="37" y="13"/>
                      <a:pt x="38" y="19"/>
                      <a:pt x="38" y="22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18"/>
                      <a:pt x="27" y="10"/>
                      <a:pt x="20" y="10"/>
                    </a:cubicBezTo>
                    <a:cubicBezTo>
                      <a:pt x="13" y="10"/>
                      <a:pt x="12" y="19"/>
                      <a:pt x="12" y="30"/>
                    </a:cubicBezTo>
                    <a:cubicBezTo>
                      <a:pt x="12" y="39"/>
                      <a:pt x="13" y="48"/>
                      <a:pt x="20" y="48"/>
                    </a:cubicBezTo>
                    <a:cubicBezTo>
                      <a:pt x="26" y="48"/>
                      <a:pt x="27" y="40"/>
                      <a:pt x="27" y="37"/>
                    </a:cubicBezTo>
                    <a:lnTo>
                      <a:pt x="38" y="37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5" name="Freeform 257"/>
              <p:cNvSpPr>
                <a:spLocks noChangeAspect="1" noEditPoints="1"/>
              </p:cNvSpPr>
              <p:nvPr/>
            </p:nvSpPr>
            <p:spPr bwMode="auto">
              <a:xfrm>
                <a:off x="615" y="719"/>
                <a:ext cx="61" cy="84"/>
              </a:xfrm>
              <a:custGeom>
                <a:avLst/>
                <a:gdLst>
                  <a:gd name="T0" fmla="*/ 32 w 32"/>
                  <a:gd name="T1" fmla="*/ 21 h 43"/>
                  <a:gd name="T2" fmla="*/ 16 w 32"/>
                  <a:gd name="T3" fmla="*/ 43 h 43"/>
                  <a:gd name="T4" fmla="*/ 0 w 32"/>
                  <a:gd name="T5" fmla="*/ 21 h 43"/>
                  <a:gd name="T6" fmla="*/ 16 w 32"/>
                  <a:gd name="T7" fmla="*/ 0 h 43"/>
                  <a:gd name="T8" fmla="*/ 32 w 32"/>
                  <a:gd name="T9" fmla="*/ 21 h 43"/>
                  <a:gd name="T10" fmla="*/ 16 w 32"/>
                  <a:gd name="T11" fmla="*/ 8 h 43"/>
                  <a:gd name="T12" fmla="*/ 12 w 32"/>
                  <a:gd name="T13" fmla="*/ 21 h 43"/>
                  <a:gd name="T14" fmla="*/ 16 w 32"/>
                  <a:gd name="T15" fmla="*/ 35 h 43"/>
                  <a:gd name="T16" fmla="*/ 21 w 32"/>
                  <a:gd name="T17" fmla="*/ 21 h 43"/>
                  <a:gd name="T18" fmla="*/ 16 w 32"/>
                  <a:gd name="T19" fmla="*/ 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43">
                    <a:moveTo>
                      <a:pt x="32" y="21"/>
                    </a:moveTo>
                    <a:cubicBezTo>
                      <a:pt x="32" y="35"/>
                      <a:pt x="28" y="43"/>
                      <a:pt x="16" y="43"/>
                    </a:cubicBezTo>
                    <a:cubicBezTo>
                      <a:pt x="5" y="43"/>
                      <a:pt x="0" y="35"/>
                      <a:pt x="0" y="21"/>
                    </a:cubicBezTo>
                    <a:cubicBezTo>
                      <a:pt x="0" y="8"/>
                      <a:pt x="5" y="0"/>
                      <a:pt x="16" y="0"/>
                    </a:cubicBezTo>
                    <a:cubicBezTo>
                      <a:pt x="28" y="0"/>
                      <a:pt x="32" y="8"/>
                      <a:pt x="32" y="21"/>
                    </a:cubicBezTo>
                    <a:close/>
                    <a:moveTo>
                      <a:pt x="16" y="8"/>
                    </a:moveTo>
                    <a:cubicBezTo>
                      <a:pt x="13" y="8"/>
                      <a:pt x="12" y="11"/>
                      <a:pt x="12" y="21"/>
                    </a:cubicBezTo>
                    <a:cubicBezTo>
                      <a:pt x="12" y="32"/>
                      <a:pt x="13" y="35"/>
                      <a:pt x="16" y="35"/>
                    </a:cubicBezTo>
                    <a:cubicBezTo>
                      <a:pt x="19" y="35"/>
                      <a:pt x="21" y="32"/>
                      <a:pt x="21" y="21"/>
                    </a:cubicBezTo>
                    <a:cubicBezTo>
                      <a:pt x="21" y="11"/>
                      <a:pt x="20" y="8"/>
                      <a:pt x="16" y="8"/>
                    </a:cubicBez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6" name="Freeform 258"/>
              <p:cNvSpPr>
                <a:spLocks noChangeAspect="1"/>
              </p:cNvSpPr>
              <p:nvPr/>
            </p:nvSpPr>
            <p:spPr bwMode="auto">
              <a:xfrm>
                <a:off x="690" y="719"/>
                <a:ext cx="58" cy="82"/>
              </a:xfrm>
              <a:custGeom>
                <a:avLst/>
                <a:gdLst>
                  <a:gd name="T0" fmla="*/ 10 w 30"/>
                  <a:gd name="T1" fmla="*/ 1 h 42"/>
                  <a:gd name="T2" fmla="*/ 10 w 30"/>
                  <a:gd name="T3" fmla="*/ 6 h 42"/>
                  <a:gd name="T4" fmla="*/ 20 w 30"/>
                  <a:gd name="T5" fmla="*/ 0 h 42"/>
                  <a:gd name="T6" fmla="*/ 28 w 30"/>
                  <a:gd name="T7" fmla="*/ 4 h 42"/>
                  <a:gd name="T8" fmla="*/ 30 w 30"/>
                  <a:gd name="T9" fmla="*/ 15 h 42"/>
                  <a:gd name="T10" fmla="*/ 30 w 30"/>
                  <a:gd name="T11" fmla="*/ 42 h 42"/>
                  <a:gd name="T12" fmla="*/ 19 w 30"/>
                  <a:gd name="T13" fmla="*/ 42 h 42"/>
                  <a:gd name="T14" fmla="*/ 19 w 30"/>
                  <a:gd name="T15" fmla="*/ 15 h 42"/>
                  <a:gd name="T16" fmla="*/ 15 w 30"/>
                  <a:gd name="T17" fmla="*/ 9 h 42"/>
                  <a:gd name="T18" fmla="*/ 10 w 30"/>
                  <a:gd name="T19" fmla="*/ 18 h 42"/>
                  <a:gd name="T20" fmla="*/ 10 w 30"/>
                  <a:gd name="T21" fmla="*/ 42 h 42"/>
                  <a:gd name="T22" fmla="*/ 0 w 30"/>
                  <a:gd name="T23" fmla="*/ 42 h 42"/>
                  <a:gd name="T24" fmla="*/ 0 w 30"/>
                  <a:gd name="T25" fmla="*/ 1 h 42"/>
                  <a:gd name="T26" fmla="*/ 10 w 30"/>
                  <a:gd name="T2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42">
                    <a:moveTo>
                      <a:pt x="10" y="1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1" y="3"/>
                      <a:pt x="14" y="0"/>
                      <a:pt x="20" y="0"/>
                    </a:cubicBezTo>
                    <a:cubicBezTo>
                      <a:pt x="21" y="0"/>
                      <a:pt x="26" y="0"/>
                      <a:pt x="28" y="4"/>
                    </a:cubicBezTo>
                    <a:cubicBezTo>
                      <a:pt x="30" y="7"/>
                      <a:pt x="30" y="11"/>
                      <a:pt x="30" y="15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1"/>
                      <a:pt x="19" y="9"/>
                      <a:pt x="15" y="9"/>
                    </a:cubicBezTo>
                    <a:cubicBezTo>
                      <a:pt x="10" y="9"/>
                      <a:pt x="10" y="13"/>
                      <a:pt x="10" y="18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7" name="Freeform 259"/>
              <p:cNvSpPr>
                <a:spLocks noChangeAspect="1"/>
              </p:cNvSpPr>
              <p:nvPr/>
            </p:nvSpPr>
            <p:spPr bwMode="auto">
              <a:xfrm>
                <a:off x="758" y="688"/>
                <a:ext cx="41" cy="113"/>
              </a:xfrm>
              <a:custGeom>
                <a:avLst/>
                <a:gdLst>
                  <a:gd name="T0" fmla="*/ 22 w 22"/>
                  <a:gd name="T1" fmla="*/ 17 h 58"/>
                  <a:gd name="T2" fmla="*/ 22 w 22"/>
                  <a:gd name="T3" fmla="*/ 26 h 58"/>
                  <a:gd name="T4" fmla="*/ 15 w 22"/>
                  <a:gd name="T5" fmla="*/ 26 h 58"/>
                  <a:gd name="T6" fmla="*/ 15 w 22"/>
                  <a:gd name="T7" fmla="*/ 58 h 58"/>
                  <a:gd name="T8" fmla="*/ 4 w 22"/>
                  <a:gd name="T9" fmla="*/ 58 h 58"/>
                  <a:gd name="T10" fmla="*/ 4 w 22"/>
                  <a:gd name="T11" fmla="*/ 26 h 58"/>
                  <a:gd name="T12" fmla="*/ 0 w 22"/>
                  <a:gd name="T13" fmla="*/ 26 h 58"/>
                  <a:gd name="T14" fmla="*/ 0 w 22"/>
                  <a:gd name="T15" fmla="*/ 17 h 58"/>
                  <a:gd name="T16" fmla="*/ 4 w 22"/>
                  <a:gd name="T17" fmla="*/ 17 h 58"/>
                  <a:gd name="T18" fmla="*/ 8 w 22"/>
                  <a:gd name="T19" fmla="*/ 3 h 58"/>
                  <a:gd name="T20" fmla="*/ 17 w 22"/>
                  <a:gd name="T21" fmla="*/ 0 h 58"/>
                  <a:gd name="T22" fmla="*/ 22 w 22"/>
                  <a:gd name="T23" fmla="*/ 1 h 58"/>
                  <a:gd name="T24" fmla="*/ 22 w 22"/>
                  <a:gd name="T25" fmla="*/ 9 h 58"/>
                  <a:gd name="T26" fmla="*/ 20 w 22"/>
                  <a:gd name="T27" fmla="*/ 9 h 58"/>
                  <a:gd name="T28" fmla="*/ 15 w 22"/>
                  <a:gd name="T29" fmla="*/ 17 h 58"/>
                  <a:gd name="T30" fmla="*/ 22 w 22"/>
                  <a:gd name="T31" fmla="*/ 1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58">
                    <a:moveTo>
                      <a:pt x="22" y="17"/>
                    </a:move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0"/>
                      <a:pt x="5" y="6"/>
                      <a:pt x="8" y="3"/>
                    </a:cubicBezTo>
                    <a:cubicBezTo>
                      <a:pt x="11" y="1"/>
                      <a:pt x="13" y="0"/>
                      <a:pt x="17" y="0"/>
                    </a:cubicBezTo>
                    <a:cubicBezTo>
                      <a:pt x="19" y="0"/>
                      <a:pt x="21" y="0"/>
                      <a:pt x="22" y="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15" y="9"/>
                      <a:pt x="15" y="11"/>
                      <a:pt x="15" y="17"/>
                    </a:cubicBezTo>
                    <a:lnTo>
                      <a:pt x="22" y="17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8" name="Freeform 260"/>
              <p:cNvSpPr>
                <a:spLocks noChangeAspect="1" noEditPoints="1"/>
              </p:cNvSpPr>
              <p:nvPr/>
            </p:nvSpPr>
            <p:spPr bwMode="auto">
              <a:xfrm>
                <a:off x="804" y="719"/>
                <a:ext cx="61" cy="84"/>
              </a:xfrm>
              <a:custGeom>
                <a:avLst/>
                <a:gdLst>
                  <a:gd name="T0" fmla="*/ 11 w 32"/>
                  <a:gd name="T1" fmla="*/ 23 h 43"/>
                  <a:gd name="T2" fmla="*/ 16 w 32"/>
                  <a:gd name="T3" fmla="*/ 35 h 43"/>
                  <a:gd name="T4" fmla="*/ 22 w 32"/>
                  <a:gd name="T5" fmla="*/ 28 h 43"/>
                  <a:gd name="T6" fmla="*/ 32 w 32"/>
                  <a:gd name="T7" fmla="*/ 28 h 43"/>
                  <a:gd name="T8" fmla="*/ 16 w 32"/>
                  <a:gd name="T9" fmla="*/ 43 h 43"/>
                  <a:gd name="T10" fmla="*/ 0 w 32"/>
                  <a:gd name="T11" fmla="*/ 22 h 43"/>
                  <a:gd name="T12" fmla="*/ 3 w 32"/>
                  <a:gd name="T13" fmla="*/ 8 h 43"/>
                  <a:gd name="T14" fmla="*/ 16 w 32"/>
                  <a:gd name="T15" fmla="*/ 0 h 43"/>
                  <a:gd name="T16" fmla="*/ 29 w 32"/>
                  <a:gd name="T17" fmla="*/ 7 h 43"/>
                  <a:gd name="T18" fmla="*/ 32 w 32"/>
                  <a:gd name="T19" fmla="*/ 23 h 43"/>
                  <a:gd name="T20" fmla="*/ 11 w 32"/>
                  <a:gd name="T21" fmla="*/ 23 h 43"/>
                  <a:gd name="T22" fmla="*/ 21 w 32"/>
                  <a:gd name="T23" fmla="*/ 17 h 43"/>
                  <a:gd name="T24" fmla="*/ 16 w 32"/>
                  <a:gd name="T25" fmla="*/ 7 h 43"/>
                  <a:gd name="T26" fmla="*/ 11 w 32"/>
                  <a:gd name="T27" fmla="*/ 17 h 43"/>
                  <a:gd name="T28" fmla="*/ 21 w 32"/>
                  <a:gd name="T2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3">
                    <a:moveTo>
                      <a:pt x="11" y="23"/>
                    </a:moveTo>
                    <a:cubicBezTo>
                      <a:pt x="11" y="29"/>
                      <a:pt x="11" y="35"/>
                      <a:pt x="16" y="35"/>
                    </a:cubicBezTo>
                    <a:cubicBezTo>
                      <a:pt x="21" y="35"/>
                      <a:pt x="22" y="30"/>
                      <a:pt x="2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1" y="32"/>
                      <a:pt x="29" y="43"/>
                      <a:pt x="16" y="43"/>
                    </a:cubicBezTo>
                    <a:cubicBezTo>
                      <a:pt x="4" y="43"/>
                      <a:pt x="0" y="33"/>
                      <a:pt x="0" y="22"/>
                    </a:cubicBezTo>
                    <a:cubicBezTo>
                      <a:pt x="0" y="19"/>
                      <a:pt x="0" y="13"/>
                      <a:pt x="3" y="8"/>
                    </a:cubicBezTo>
                    <a:cubicBezTo>
                      <a:pt x="6" y="2"/>
                      <a:pt x="11" y="0"/>
                      <a:pt x="16" y="0"/>
                    </a:cubicBezTo>
                    <a:cubicBezTo>
                      <a:pt x="23" y="0"/>
                      <a:pt x="27" y="4"/>
                      <a:pt x="29" y="7"/>
                    </a:cubicBezTo>
                    <a:cubicBezTo>
                      <a:pt x="32" y="13"/>
                      <a:pt x="32" y="18"/>
                      <a:pt x="32" y="23"/>
                    </a:cubicBezTo>
                    <a:lnTo>
                      <a:pt x="11" y="23"/>
                    </a:lnTo>
                    <a:close/>
                    <a:moveTo>
                      <a:pt x="21" y="17"/>
                    </a:moveTo>
                    <a:cubicBezTo>
                      <a:pt x="21" y="14"/>
                      <a:pt x="22" y="7"/>
                      <a:pt x="16" y="7"/>
                    </a:cubicBezTo>
                    <a:cubicBezTo>
                      <a:pt x="11" y="7"/>
                      <a:pt x="11" y="14"/>
                      <a:pt x="11" y="17"/>
                    </a:cubicBezTo>
                    <a:lnTo>
                      <a:pt x="21" y="17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69" name="Freeform 261"/>
              <p:cNvSpPr>
                <a:spLocks noChangeAspect="1"/>
              </p:cNvSpPr>
              <p:nvPr/>
            </p:nvSpPr>
            <p:spPr bwMode="auto">
              <a:xfrm>
                <a:off x="876" y="719"/>
                <a:ext cx="41" cy="82"/>
              </a:xfrm>
              <a:custGeom>
                <a:avLst/>
                <a:gdLst>
                  <a:gd name="T0" fmla="*/ 10 w 21"/>
                  <a:gd name="T1" fmla="*/ 1 h 42"/>
                  <a:gd name="T2" fmla="*/ 10 w 21"/>
                  <a:gd name="T3" fmla="*/ 11 h 42"/>
                  <a:gd name="T4" fmla="*/ 19 w 21"/>
                  <a:gd name="T5" fmla="*/ 0 h 42"/>
                  <a:gd name="T6" fmla="*/ 21 w 21"/>
                  <a:gd name="T7" fmla="*/ 0 h 42"/>
                  <a:gd name="T8" fmla="*/ 21 w 21"/>
                  <a:gd name="T9" fmla="*/ 12 h 42"/>
                  <a:gd name="T10" fmla="*/ 19 w 21"/>
                  <a:gd name="T11" fmla="*/ 12 h 42"/>
                  <a:gd name="T12" fmla="*/ 11 w 21"/>
                  <a:gd name="T13" fmla="*/ 24 h 42"/>
                  <a:gd name="T14" fmla="*/ 11 w 21"/>
                  <a:gd name="T15" fmla="*/ 42 h 42"/>
                  <a:gd name="T16" fmla="*/ 0 w 21"/>
                  <a:gd name="T17" fmla="*/ 42 h 42"/>
                  <a:gd name="T18" fmla="*/ 0 w 21"/>
                  <a:gd name="T19" fmla="*/ 1 h 42"/>
                  <a:gd name="T20" fmla="*/ 10 w 21"/>
                  <a:gd name="T21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42">
                    <a:moveTo>
                      <a:pt x="10" y="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7"/>
                      <a:pt x="12" y="0"/>
                      <a:pt x="19" y="0"/>
                    </a:cubicBezTo>
                    <a:cubicBezTo>
                      <a:pt x="20" y="0"/>
                      <a:pt x="20" y="0"/>
                      <a:pt x="21" y="0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19" y="12"/>
                      <a:pt x="19" y="12"/>
                    </a:cubicBezTo>
                    <a:cubicBezTo>
                      <a:pt x="11" y="12"/>
                      <a:pt x="11" y="21"/>
                      <a:pt x="11" y="24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70" name="Freeform 262"/>
              <p:cNvSpPr>
                <a:spLocks noChangeAspect="1" noEditPoints="1"/>
              </p:cNvSpPr>
              <p:nvPr/>
            </p:nvSpPr>
            <p:spPr bwMode="auto">
              <a:xfrm>
                <a:off x="920" y="719"/>
                <a:ext cx="61" cy="84"/>
              </a:xfrm>
              <a:custGeom>
                <a:avLst/>
                <a:gdLst>
                  <a:gd name="T0" fmla="*/ 11 w 32"/>
                  <a:gd name="T1" fmla="*/ 23 h 43"/>
                  <a:gd name="T2" fmla="*/ 16 w 32"/>
                  <a:gd name="T3" fmla="*/ 35 h 43"/>
                  <a:gd name="T4" fmla="*/ 22 w 32"/>
                  <a:gd name="T5" fmla="*/ 28 h 43"/>
                  <a:gd name="T6" fmla="*/ 32 w 32"/>
                  <a:gd name="T7" fmla="*/ 28 h 43"/>
                  <a:gd name="T8" fmla="*/ 16 w 32"/>
                  <a:gd name="T9" fmla="*/ 43 h 43"/>
                  <a:gd name="T10" fmla="*/ 0 w 32"/>
                  <a:gd name="T11" fmla="*/ 22 h 43"/>
                  <a:gd name="T12" fmla="*/ 3 w 32"/>
                  <a:gd name="T13" fmla="*/ 8 h 43"/>
                  <a:gd name="T14" fmla="*/ 16 w 32"/>
                  <a:gd name="T15" fmla="*/ 0 h 43"/>
                  <a:gd name="T16" fmla="*/ 29 w 32"/>
                  <a:gd name="T17" fmla="*/ 7 h 43"/>
                  <a:gd name="T18" fmla="*/ 32 w 32"/>
                  <a:gd name="T19" fmla="*/ 23 h 43"/>
                  <a:gd name="T20" fmla="*/ 11 w 32"/>
                  <a:gd name="T21" fmla="*/ 23 h 43"/>
                  <a:gd name="T22" fmla="*/ 21 w 32"/>
                  <a:gd name="T23" fmla="*/ 17 h 43"/>
                  <a:gd name="T24" fmla="*/ 16 w 32"/>
                  <a:gd name="T25" fmla="*/ 7 h 43"/>
                  <a:gd name="T26" fmla="*/ 11 w 32"/>
                  <a:gd name="T27" fmla="*/ 17 h 43"/>
                  <a:gd name="T28" fmla="*/ 21 w 32"/>
                  <a:gd name="T2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3">
                    <a:moveTo>
                      <a:pt x="11" y="23"/>
                    </a:moveTo>
                    <a:cubicBezTo>
                      <a:pt x="11" y="29"/>
                      <a:pt x="11" y="35"/>
                      <a:pt x="16" y="35"/>
                    </a:cubicBezTo>
                    <a:cubicBezTo>
                      <a:pt x="21" y="35"/>
                      <a:pt x="21" y="30"/>
                      <a:pt x="2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1" y="32"/>
                      <a:pt x="29" y="43"/>
                      <a:pt x="16" y="43"/>
                    </a:cubicBezTo>
                    <a:cubicBezTo>
                      <a:pt x="4" y="43"/>
                      <a:pt x="0" y="33"/>
                      <a:pt x="0" y="22"/>
                    </a:cubicBezTo>
                    <a:cubicBezTo>
                      <a:pt x="0" y="19"/>
                      <a:pt x="0" y="13"/>
                      <a:pt x="3" y="8"/>
                    </a:cubicBezTo>
                    <a:cubicBezTo>
                      <a:pt x="5" y="2"/>
                      <a:pt x="11" y="0"/>
                      <a:pt x="16" y="0"/>
                    </a:cubicBezTo>
                    <a:cubicBezTo>
                      <a:pt x="23" y="0"/>
                      <a:pt x="27" y="4"/>
                      <a:pt x="29" y="7"/>
                    </a:cubicBezTo>
                    <a:cubicBezTo>
                      <a:pt x="31" y="13"/>
                      <a:pt x="32" y="18"/>
                      <a:pt x="32" y="23"/>
                    </a:cubicBezTo>
                    <a:lnTo>
                      <a:pt x="11" y="23"/>
                    </a:lnTo>
                    <a:close/>
                    <a:moveTo>
                      <a:pt x="21" y="17"/>
                    </a:moveTo>
                    <a:cubicBezTo>
                      <a:pt x="21" y="14"/>
                      <a:pt x="21" y="7"/>
                      <a:pt x="16" y="7"/>
                    </a:cubicBezTo>
                    <a:cubicBezTo>
                      <a:pt x="11" y="7"/>
                      <a:pt x="11" y="14"/>
                      <a:pt x="11" y="17"/>
                    </a:cubicBezTo>
                    <a:lnTo>
                      <a:pt x="21" y="17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71" name="Freeform 263"/>
              <p:cNvSpPr>
                <a:spLocks noChangeAspect="1"/>
              </p:cNvSpPr>
              <p:nvPr/>
            </p:nvSpPr>
            <p:spPr bwMode="auto">
              <a:xfrm>
                <a:off x="993" y="719"/>
                <a:ext cx="58" cy="82"/>
              </a:xfrm>
              <a:custGeom>
                <a:avLst/>
                <a:gdLst>
                  <a:gd name="T0" fmla="*/ 10 w 30"/>
                  <a:gd name="T1" fmla="*/ 1 h 42"/>
                  <a:gd name="T2" fmla="*/ 10 w 30"/>
                  <a:gd name="T3" fmla="*/ 6 h 42"/>
                  <a:gd name="T4" fmla="*/ 20 w 30"/>
                  <a:gd name="T5" fmla="*/ 0 h 42"/>
                  <a:gd name="T6" fmla="*/ 29 w 30"/>
                  <a:gd name="T7" fmla="*/ 4 h 42"/>
                  <a:gd name="T8" fmla="*/ 30 w 30"/>
                  <a:gd name="T9" fmla="*/ 15 h 42"/>
                  <a:gd name="T10" fmla="*/ 30 w 30"/>
                  <a:gd name="T11" fmla="*/ 42 h 42"/>
                  <a:gd name="T12" fmla="*/ 19 w 30"/>
                  <a:gd name="T13" fmla="*/ 42 h 42"/>
                  <a:gd name="T14" fmla="*/ 19 w 30"/>
                  <a:gd name="T15" fmla="*/ 15 h 42"/>
                  <a:gd name="T16" fmla="*/ 16 w 30"/>
                  <a:gd name="T17" fmla="*/ 9 h 42"/>
                  <a:gd name="T18" fmla="*/ 11 w 30"/>
                  <a:gd name="T19" fmla="*/ 18 h 42"/>
                  <a:gd name="T20" fmla="*/ 11 w 30"/>
                  <a:gd name="T21" fmla="*/ 42 h 42"/>
                  <a:gd name="T22" fmla="*/ 0 w 30"/>
                  <a:gd name="T23" fmla="*/ 42 h 42"/>
                  <a:gd name="T24" fmla="*/ 0 w 30"/>
                  <a:gd name="T25" fmla="*/ 1 h 42"/>
                  <a:gd name="T26" fmla="*/ 10 w 30"/>
                  <a:gd name="T2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42">
                    <a:moveTo>
                      <a:pt x="10" y="1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2" y="3"/>
                      <a:pt x="14" y="0"/>
                      <a:pt x="20" y="0"/>
                    </a:cubicBezTo>
                    <a:cubicBezTo>
                      <a:pt x="22" y="0"/>
                      <a:pt x="26" y="0"/>
                      <a:pt x="29" y="4"/>
                    </a:cubicBezTo>
                    <a:cubicBezTo>
                      <a:pt x="30" y="7"/>
                      <a:pt x="30" y="11"/>
                      <a:pt x="30" y="15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1"/>
                      <a:pt x="19" y="9"/>
                      <a:pt x="16" y="9"/>
                    </a:cubicBezTo>
                    <a:cubicBezTo>
                      <a:pt x="11" y="9"/>
                      <a:pt x="11" y="13"/>
                      <a:pt x="11" y="18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72" name="Freeform 264"/>
              <p:cNvSpPr>
                <a:spLocks noChangeAspect="1"/>
              </p:cNvSpPr>
              <p:nvPr/>
            </p:nvSpPr>
            <p:spPr bwMode="auto">
              <a:xfrm>
                <a:off x="1063" y="719"/>
                <a:ext cx="58" cy="84"/>
              </a:xfrm>
              <a:custGeom>
                <a:avLst/>
                <a:gdLst>
                  <a:gd name="T0" fmla="*/ 21 w 31"/>
                  <a:gd name="T1" fmla="*/ 16 h 43"/>
                  <a:gd name="T2" fmla="*/ 17 w 31"/>
                  <a:gd name="T3" fmla="*/ 9 h 43"/>
                  <a:gd name="T4" fmla="*/ 11 w 31"/>
                  <a:gd name="T5" fmla="*/ 21 h 43"/>
                  <a:gd name="T6" fmla="*/ 16 w 31"/>
                  <a:gd name="T7" fmla="*/ 34 h 43"/>
                  <a:gd name="T8" fmla="*/ 21 w 31"/>
                  <a:gd name="T9" fmla="*/ 26 h 43"/>
                  <a:gd name="T10" fmla="*/ 31 w 31"/>
                  <a:gd name="T11" fmla="*/ 27 h 43"/>
                  <a:gd name="T12" fmla="*/ 16 w 31"/>
                  <a:gd name="T13" fmla="*/ 43 h 43"/>
                  <a:gd name="T14" fmla="*/ 0 w 31"/>
                  <a:gd name="T15" fmla="*/ 21 h 43"/>
                  <a:gd name="T16" fmla="*/ 16 w 31"/>
                  <a:gd name="T17" fmla="*/ 0 h 43"/>
                  <a:gd name="T18" fmla="*/ 27 w 31"/>
                  <a:gd name="T19" fmla="*/ 4 h 43"/>
                  <a:gd name="T20" fmla="*/ 31 w 31"/>
                  <a:gd name="T21" fmla="*/ 16 h 43"/>
                  <a:gd name="T22" fmla="*/ 21 w 31"/>
                  <a:gd name="T23" fmla="*/ 1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43">
                    <a:moveTo>
                      <a:pt x="21" y="16"/>
                    </a:moveTo>
                    <a:cubicBezTo>
                      <a:pt x="20" y="10"/>
                      <a:pt x="19" y="9"/>
                      <a:pt x="17" y="9"/>
                    </a:cubicBezTo>
                    <a:cubicBezTo>
                      <a:pt x="13" y="9"/>
                      <a:pt x="11" y="11"/>
                      <a:pt x="11" y="21"/>
                    </a:cubicBezTo>
                    <a:cubicBezTo>
                      <a:pt x="11" y="27"/>
                      <a:pt x="12" y="34"/>
                      <a:pt x="16" y="34"/>
                    </a:cubicBezTo>
                    <a:cubicBezTo>
                      <a:pt x="20" y="34"/>
                      <a:pt x="21" y="30"/>
                      <a:pt x="21" y="26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31"/>
                      <a:pt x="29" y="43"/>
                      <a:pt x="16" y="43"/>
                    </a:cubicBezTo>
                    <a:cubicBezTo>
                      <a:pt x="2" y="43"/>
                      <a:pt x="0" y="30"/>
                      <a:pt x="0" y="21"/>
                    </a:cubicBezTo>
                    <a:cubicBezTo>
                      <a:pt x="0" y="10"/>
                      <a:pt x="4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0" y="8"/>
                      <a:pt x="31" y="12"/>
                      <a:pt x="31" y="16"/>
                    </a:cubicBezTo>
                    <a:lnTo>
                      <a:pt x="21" y="16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9273" name="Freeform 265"/>
              <p:cNvSpPr>
                <a:spLocks noChangeAspect="1" noEditPoints="1"/>
              </p:cNvSpPr>
              <p:nvPr/>
            </p:nvSpPr>
            <p:spPr bwMode="auto">
              <a:xfrm>
                <a:off x="1130" y="719"/>
                <a:ext cx="61" cy="84"/>
              </a:xfrm>
              <a:custGeom>
                <a:avLst/>
                <a:gdLst>
                  <a:gd name="T0" fmla="*/ 12 w 32"/>
                  <a:gd name="T1" fmla="*/ 23 h 43"/>
                  <a:gd name="T2" fmla="*/ 17 w 32"/>
                  <a:gd name="T3" fmla="*/ 35 h 43"/>
                  <a:gd name="T4" fmla="*/ 22 w 32"/>
                  <a:gd name="T5" fmla="*/ 28 h 43"/>
                  <a:gd name="T6" fmla="*/ 32 w 32"/>
                  <a:gd name="T7" fmla="*/ 28 h 43"/>
                  <a:gd name="T8" fmla="*/ 17 w 32"/>
                  <a:gd name="T9" fmla="*/ 43 h 43"/>
                  <a:gd name="T10" fmla="*/ 0 w 32"/>
                  <a:gd name="T11" fmla="*/ 22 h 43"/>
                  <a:gd name="T12" fmla="*/ 3 w 32"/>
                  <a:gd name="T13" fmla="*/ 8 h 43"/>
                  <a:gd name="T14" fmla="*/ 17 w 32"/>
                  <a:gd name="T15" fmla="*/ 0 h 43"/>
                  <a:gd name="T16" fmla="*/ 29 w 32"/>
                  <a:gd name="T17" fmla="*/ 7 h 43"/>
                  <a:gd name="T18" fmla="*/ 32 w 32"/>
                  <a:gd name="T19" fmla="*/ 23 h 43"/>
                  <a:gd name="T20" fmla="*/ 12 w 32"/>
                  <a:gd name="T21" fmla="*/ 23 h 43"/>
                  <a:gd name="T22" fmla="*/ 22 w 32"/>
                  <a:gd name="T23" fmla="*/ 17 h 43"/>
                  <a:gd name="T24" fmla="*/ 17 w 32"/>
                  <a:gd name="T25" fmla="*/ 7 h 43"/>
                  <a:gd name="T26" fmla="*/ 12 w 32"/>
                  <a:gd name="T27" fmla="*/ 17 h 43"/>
                  <a:gd name="T28" fmla="*/ 22 w 32"/>
                  <a:gd name="T2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3">
                    <a:moveTo>
                      <a:pt x="12" y="23"/>
                    </a:moveTo>
                    <a:cubicBezTo>
                      <a:pt x="12" y="29"/>
                      <a:pt x="11" y="35"/>
                      <a:pt x="17" y="35"/>
                    </a:cubicBezTo>
                    <a:cubicBezTo>
                      <a:pt x="22" y="35"/>
                      <a:pt x="22" y="30"/>
                      <a:pt x="2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1" y="32"/>
                      <a:pt x="29" y="43"/>
                      <a:pt x="17" y="43"/>
                    </a:cubicBezTo>
                    <a:cubicBezTo>
                      <a:pt x="5" y="43"/>
                      <a:pt x="0" y="33"/>
                      <a:pt x="0" y="22"/>
                    </a:cubicBezTo>
                    <a:cubicBezTo>
                      <a:pt x="0" y="19"/>
                      <a:pt x="1" y="13"/>
                      <a:pt x="3" y="8"/>
                    </a:cubicBezTo>
                    <a:cubicBezTo>
                      <a:pt x="6" y="2"/>
                      <a:pt x="11" y="0"/>
                      <a:pt x="17" y="0"/>
                    </a:cubicBezTo>
                    <a:cubicBezTo>
                      <a:pt x="23" y="0"/>
                      <a:pt x="28" y="4"/>
                      <a:pt x="29" y="7"/>
                    </a:cubicBezTo>
                    <a:cubicBezTo>
                      <a:pt x="32" y="13"/>
                      <a:pt x="32" y="18"/>
                      <a:pt x="32" y="23"/>
                    </a:cubicBezTo>
                    <a:lnTo>
                      <a:pt x="12" y="23"/>
                    </a:lnTo>
                    <a:close/>
                    <a:moveTo>
                      <a:pt x="22" y="17"/>
                    </a:moveTo>
                    <a:cubicBezTo>
                      <a:pt x="22" y="14"/>
                      <a:pt x="22" y="7"/>
                      <a:pt x="17" y="7"/>
                    </a:cubicBezTo>
                    <a:cubicBezTo>
                      <a:pt x="12" y="7"/>
                      <a:pt x="12" y="14"/>
                      <a:pt x="12" y="17"/>
                    </a:cubicBezTo>
                    <a:lnTo>
                      <a:pt x="22" y="17"/>
                    </a:lnTo>
                    <a:close/>
                  </a:path>
                </a:pathLst>
              </a:custGeom>
              <a:solidFill>
                <a:srgbClr val="F8C3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7961" dir="27000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5596"/>
                  </a:solidFill>
                  <a:latin typeface="Arial Narrow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96613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 Narrow" pitchFamily="34" charset="0"/>
        <a:buChar char="−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wmf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9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382096" y="3312780"/>
            <a:ext cx="8400081" cy="1470025"/>
          </a:xfrm>
        </p:spPr>
        <p:txBody>
          <a:bodyPr/>
          <a:lstStyle/>
          <a:p>
            <a:r>
              <a:rPr lang="en-US" sz="3600" dirty="0" err="1" smtClean="0">
                <a:latin typeface="Arial" charset="0"/>
              </a:rPr>
              <a:t>HYDROpro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zh-TW" altLang="en-US" sz="3600" dirty="0" smtClean="0">
                <a:latin typeface="Arial" charset="0"/>
              </a:rPr>
              <a:t>在海洋工程上的引導與追蹤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/>
            </a:r>
            <a:br>
              <a:rPr lang="en-US" sz="3600" dirty="0" smtClean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HCC-20516 </a:t>
            </a:r>
            <a:r>
              <a:rPr lang="en-US" sz="2800" dirty="0">
                <a:latin typeface="Arial" charset="0"/>
              </a:rPr>
              <a:t/>
            </a:r>
            <a:br>
              <a:rPr lang="en-US" sz="2800" dirty="0">
                <a:latin typeface="Arial" charset="0"/>
              </a:rPr>
            </a:br>
            <a:endParaRPr lang="en-US" sz="2800" dirty="0">
              <a:latin typeface="Arial" charset="0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</a:rPr>
              <a:t>Lou Nash &amp; Mario Hernandez</a:t>
            </a:r>
          </a:p>
          <a:p>
            <a:pPr eaLnBrk="1" hangingPunct="1">
              <a:buFont typeface="Wingdings" charset="0"/>
              <a:buNone/>
            </a:pPr>
            <a:r>
              <a:rPr lang="en-US" dirty="0" err="1" smtClean="0">
                <a:latin typeface="Arial" charset="0"/>
              </a:rPr>
              <a:t>Measutronics</a:t>
            </a:r>
            <a:r>
              <a:rPr lang="en-US" dirty="0" smtClean="0">
                <a:latin typeface="Arial" charset="0"/>
              </a:rPr>
              <a:t> Corporation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011" y="814817"/>
            <a:ext cx="5287385" cy="272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3963" y="2965391"/>
            <a:ext cx="2911114" cy="34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4580" y="4375445"/>
            <a:ext cx="417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“</a:t>
            </a:r>
            <a:r>
              <a:rPr lang="zh-TW" altLang="en-US" sz="2400" b="1" dirty="0" smtClean="0">
                <a:solidFill>
                  <a:srgbClr val="FFC000"/>
                </a:solidFill>
              </a:rPr>
              <a:t>設計</a:t>
            </a:r>
            <a:r>
              <a:rPr lang="en-US" sz="2400" b="1" dirty="0" smtClean="0">
                <a:solidFill>
                  <a:srgbClr val="FFC000"/>
                </a:solidFill>
              </a:rPr>
              <a:t>” 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C000"/>
                </a:solidFill>
              </a:rPr>
              <a:t>指定目標的座標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" name="Up Arrow 1"/>
          <p:cNvSpPr/>
          <p:nvPr/>
        </p:nvSpPr>
        <p:spPr>
          <a:xfrm>
            <a:off x="2597921" y="3700329"/>
            <a:ext cx="606752" cy="6323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04618" y="1314627"/>
            <a:ext cx="337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STEER-BY(s) </a:t>
            </a:r>
            <a:r>
              <a:rPr lang="zh-TW" altLang="en-US" sz="2400" b="1" dirty="0" smtClean="0">
                <a:solidFill>
                  <a:srgbClr val="FFC000"/>
                </a:solidFill>
              </a:rPr>
              <a:t>定義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990460" y="2213362"/>
            <a:ext cx="555477" cy="649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7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48" y="1794617"/>
            <a:ext cx="8362475" cy="402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336" y="612648"/>
            <a:ext cx="622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“</a:t>
            </a:r>
            <a:r>
              <a:rPr lang="zh-TW" altLang="en-US" sz="3200" dirty="0" smtClean="0">
                <a:solidFill>
                  <a:srgbClr val="FFC000"/>
                </a:solidFill>
              </a:rPr>
              <a:t>典型</a:t>
            </a:r>
            <a:r>
              <a:rPr lang="en-US" sz="3200" dirty="0" smtClean="0">
                <a:solidFill>
                  <a:srgbClr val="FFC000"/>
                </a:solidFill>
              </a:rPr>
              <a:t>” </a:t>
            </a:r>
            <a:r>
              <a:rPr lang="en-US" sz="3200" dirty="0" err="1" smtClean="0">
                <a:solidFill>
                  <a:srgbClr val="FFC000"/>
                </a:solidFill>
              </a:rPr>
              <a:t>HYDROpro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zh-TW" altLang="en-US" sz="3200" dirty="0" smtClean="0">
                <a:solidFill>
                  <a:srgbClr val="FFC000"/>
                </a:solidFill>
              </a:rPr>
              <a:t>顯示</a:t>
            </a:r>
            <a:r>
              <a:rPr lang="en-US" sz="3200" dirty="0" smtClean="0">
                <a:solidFill>
                  <a:srgbClr val="FFC000"/>
                </a:solidFill>
              </a:rPr>
              <a:t>: 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4617" y="6016239"/>
            <a:ext cx="530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</a:rPr>
              <a:t>平面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引導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7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4975" y="1240936"/>
            <a:ext cx="5976848" cy="453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8403" y="5990601"/>
            <a:ext cx="7631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</a:rPr>
              <a:t>平面追蹤與</a:t>
            </a:r>
            <a:r>
              <a:rPr lang="en-US" sz="3200" b="1" dirty="0" smtClean="0">
                <a:solidFill>
                  <a:schemeClr val="bg1"/>
                </a:solidFill>
              </a:rPr>
              <a:t>GRADE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36" y="612648"/>
            <a:ext cx="622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“</a:t>
            </a:r>
            <a:r>
              <a:rPr lang="zh-TW" altLang="en-US" sz="3200" dirty="0" smtClean="0">
                <a:solidFill>
                  <a:srgbClr val="FFC000"/>
                </a:solidFill>
              </a:rPr>
              <a:t>典型</a:t>
            </a:r>
            <a:r>
              <a:rPr lang="en-US" sz="3200" dirty="0" smtClean="0">
                <a:solidFill>
                  <a:srgbClr val="FFC000"/>
                </a:solidFill>
              </a:rPr>
              <a:t>” </a:t>
            </a:r>
            <a:r>
              <a:rPr lang="en-US" sz="3200" dirty="0" err="1" smtClean="0">
                <a:solidFill>
                  <a:srgbClr val="FFC000"/>
                </a:solidFill>
              </a:rPr>
              <a:t>HYDROpro</a:t>
            </a:r>
            <a:r>
              <a:rPr lang="en-US" sz="3200" dirty="0" smtClean="0">
                <a:solidFill>
                  <a:srgbClr val="FFC000"/>
                </a:solidFill>
              </a:rPr>
              <a:t> </a:t>
            </a:r>
            <a:r>
              <a:rPr lang="zh-TW" altLang="en-US" sz="3200" dirty="0" smtClean="0">
                <a:solidFill>
                  <a:srgbClr val="FFC000"/>
                </a:solidFill>
              </a:rPr>
              <a:t>顯示</a:t>
            </a:r>
            <a:r>
              <a:rPr lang="en-US" sz="3200" dirty="0" smtClean="0">
                <a:solidFill>
                  <a:srgbClr val="FFC000"/>
                </a:solidFill>
              </a:rPr>
              <a:t>: 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3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6628" y="2369913"/>
            <a:ext cx="4869367" cy="409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335" y="612648"/>
            <a:ext cx="8057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REAL TIME REPORTS: </a:t>
            </a:r>
            <a:r>
              <a:rPr lang="zh-TW" altLang="en-US" sz="3200" dirty="0" smtClean="0">
                <a:solidFill>
                  <a:srgbClr val="FFC000"/>
                </a:solidFill>
              </a:rPr>
              <a:t>使用者定義</a:t>
            </a:r>
            <a:r>
              <a:rPr lang="en-US" altLang="zh-TW" sz="3200" dirty="0" smtClean="0">
                <a:solidFill>
                  <a:srgbClr val="FFC000"/>
                </a:solidFill>
              </a:rPr>
              <a:t>ASCII</a:t>
            </a:r>
            <a:r>
              <a:rPr lang="zh-TW" altLang="en-US" sz="3200" dirty="0" smtClean="0">
                <a:solidFill>
                  <a:srgbClr val="FFC000"/>
                </a:solidFill>
              </a:rPr>
              <a:t>輸出</a:t>
            </a:r>
            <a:r>
              <a:rPr lang="en-US" altLang="zh-TW" sz="3200" dirty="0" smtClean="0">
                <a:solidFill>
                  <a:srgbClr val="FFC000"/>
                </a:solidFill>
              </a:rPr>
              <a:t>/</a:t>
            </a:r>
            <a:r>
              <a:rPr lang="zh-TW" altLang="en-US" sz="3200" dirty="0" smtClean="0">
                <a:solidFill>
                  <a:srgbClr val="FFC000"/>
                </a:solidFill>
              </a:rPr>
              <a:t>檔案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7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73451" y="985615"/>
            <a:ext cx="8334375" cy="762000"/>
          </a:xfrm>
        </p:spPr>
        <p:txBody>
          <a:bodyPr/>
          <a:lstStyle/>
          <a:p>
            <a:pPr algn="ctr"/>
            <a:r>
              <a:rPr lang="zh-TW" altLang="en-US" sz="2800" dirty="0" smtClean="0">
                <a:latin typeface="Arial" charset="0"/>
              </a:rPr>
              <a:t>讓我們來仔細看看各種機器類型的傳感器</a:t>
            </a:r>
            <a:endParaRPr lang="en-US" sz="2800" dirty="0">
              <a:latin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78" y="1867479"/>
            <a:ext cx="2570153" cy="276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Lou Nash\AppData\Local\Microsoft\Windows\Temporary Internet Files\Content.IE5\NT01P0W4\MC900297831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1803" y="3435416"/>
            <a:ext cx="1448398" cy="10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0241188">
            <a:off x="7052420" y="3878950"/>
            <a:ext cx="1076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SENSORS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7043" y="3253612"/>
            <a:ext cx="1992580" cy="132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437" y="5188143"/>
            <a:ext cx="1167932" cy="113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594" y="5321465"/>
            <a:ext cx="1447786" cy="93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http://www.hitachi-c-m.com/global/images/products/excavator/barge/agile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398" y="5210852"/>
            <a:ext cx="1306754" cy="11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131806" y="4811283"/>
            <a:ext cx="5354168" cy="30944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/>
              <p:cNvSpPr txBox="1"/>
              <p:nvPr/>
            </p:nvSpPr>
            <p:spPr>
              <a:xfrm>
                <a:off x="5627405" y="3734512"/>
                <a:ext cx="498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405" y="3734512"/>
                <a:ext cx="498855" cy="461665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02336" y="612648"/>
            <a:ext cx="8468909" cy="762000"/>
          </a:xfrm>
        </p:spPr>
        <p:txBody>
          <a:bodyPr/>
          <a:lstStyle/>
          <a:p>
            <a:pPr eaLnBrk="1" hangingPunct="1"/>
            <a:r>
              <a:rPr lang="zh-TW" altLang="en-US" sz="3200" dirty="0" smtClean="0">
                <a:latin typeface="Arial" charset="0"/>
              </a:rPr>
              <a:t>典型抓斗式系統組成</a:t>
            </a:r>
            <a:endParaRPr lang="en-US" sz="3200" dirty="0">
              <a:latin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967" y="2373638"/>
            <a:ext cx="8635751" cy="422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8-Point Star 14"/>
          <p:cNvSpPr/>
          <p:nvPr/>
        </p:nvSpPr>
        <p:spPr>
          <a:xfrm>
            <a:off x="6956274" y="3999432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8-Point Star 18"/>
          <p:cNvSpPr/>
          <p:nvPr/>
        </p:nvSpPr>
        <p:spPr>
          <a:xfrm>
            <a:off x="7946162" y="3998008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8-Point Star 19"/>
          <p:cNvSpPr/>
          <p:nvPr/>
        </p:nvSpPr>
        <p:spPr>
          <a:xfrm>
            <a:off x="699329" y="2049566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1" name="8-Point Star 20"/>
          <p:cNvSpPr/>
          <p:nvPr/>
        </p:nvSpPr>
        <p:spPr>
          <a:xfrm>
            <a:off x="2543796" y="4577697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8-Point Star 21"/>
          <p:cNvSpPr/>
          <p:nvPr/>
        </p:nvSpPr>
        <p:spPr>
          <a:xfrm>
            <a:off x="1627971" y="3320041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4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3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/>
          <p:cNvSpPr/>
          <p:nvPr/>
        </p:nvSpPr>
        <p:spPr>
          <a:xfrm>
            <a:off x="658024" y="1529696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8-Point Star 4"/>
          <p:cNvSpPr/>
          <p:nvPr/>
        </p:nvSpPr>
        <p:spPr>
          <a:xfrm>
            <a:off x="690783" y="2912690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0782" y="4399660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732086" y="5936477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4598" y="1632247"/>
            <a:ext cx="582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LOCATION </a:t>
            </a:r>
            <a:r>
              <a:rPr lang="zh-TW" altLang="en-US" b="1" dirty="0" smtClean="0">
                <a:solidFill>
                  <a:srgbClr val="0070C0"/>
                </a:solidFill>
              </a:rPr>
              <a:t>等級定位</a:t>
            </a:r>
            <a:r>
              <a:rPr lang="en-US" altLang="zh-TW" b="1" dirty="0" smtClean="0">
                <a:solidFill>
                  <a:srgbClr val="0070C0"/>
                </a:solidFill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</a:rPr>
              <a:t>定向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082" y="3040878"/>
            <a:ext cx="294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精密位置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RTK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7385" y="4526423"/>
            <a:ext cx="294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旋轉編碼器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4268" y="6057543"/>
            <a:ext cx="403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線性編碼器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/ </a:t>
            </a:r>
            <a:r>
              <a:rPr lang="zh-TW" altLang="en-US" b="1" dirty="0" smtClean="0">
                <a:solidFill>
                  <a:srgbClr val="0070C0"/>
                </a:solidFill>
              </a:rPr>
              <a:t>傾斜計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8411" y="1918760"/>
            <a:ext cx="2367187" cy="142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933" y="3512321"/>
            <a:ext cx="1968494" cy="76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095" y="3292431"/>
            <a:ext cx="1877136" cy="1247451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261" y="4939469"/>
            <a:ext cx="799888" cy="79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408" y="5496491"/>
            <a:ext cx="1436628" cy="124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 descr="Dscf07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081" y="4828374"/>
            <a:ext cx="1290873" cy="10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carboceramics.com/attachments/wysiwyg/22/Clinometer-Pak-42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2576" y="5592926"/>
            <a:ext cx="167163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02336" y="612648"/>
            <a:ext cx="8334375" cy="762000"/>
          </a:xfrm>
        </p:spPr>
        <p:txBody>
          <a:bodyPr/>
          <a:lstStyle/>
          <a:p>
            <a:r>
              <a:rPr lang="zh-TW" altLang="en-US" sz="3600" dirty="0" smtClean="0">
                <a:latin typeface="Arial" charset="0"/>
              </a:rPr>
              <a:t>典型抓斗</a:t>
            </a:r>
            <a:r>
              <a:rPr lang="zh-TW" altLang="en-US" sz="3600" dirty="0" smtClean="0">
                <a:latin typeface="Arial" charset="0"/>
              </a:rPr>
              <a:t>式系統組成</a:t>
            </a:r>
            <a:endParaRPr lang="en-US" sz="3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3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title"/>
          </p:nvPr>
        </p:nvSpPr>
        <p:spPr>
          <a:xfrm>
            <a:off x="402336" y="612648"/>
            <a:ext cx="8334375" cy="762000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latin typeface="Arial" charset="0"/>
              </a:rPr>
              <a:t>抓斗系統注意事項</a:t>
            </a:r>
            <a:endParaRPr lang="en-US" sz="3600" dirty="0">
              <a:latin typeface="Arial" charset="0"/>
            </a:endParaRPr>
          </a:p>
        </p:txBody>
      </p:sp>
      <p:sp>
        <p:nvSpPr>
          <p:cNvPr id="6147" name="Content Placeholder 6"/>
          <p:cNvSpPr>
            <a:spLocks noGrp="1"/>
          </p:cNvSpPr>
          <p:nvPr>
            <p:ph idx="1"/>
          </p:nvPr>
        </p:nvSpPr>
        <p:spPr>
          <a:xfrm>
            <a:off x="239268" y="1454922"/>
            <a:ext cx="8588538" cy="48768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Arial" charset="0"/>
              </a:rPr>
              <a:t>旋轉編碼器</a:t>
            </a:r>
            <a:r>
              <a:rPr lang="en-US" dirty="0" smtClean="0">
                <a:latin typeface="Arial" charset="0"/>
              </a:rPr>
              <a:t> </a:t>
            </a:r>
            <a:r>
              <a:rPr lang="zh-TW" altLang="en-US" dirty="0" smtClean="0">
                <a:latin typeface="Arial" charset="0"/>
              </a:rPr>
              <a:t>校正到</a:t>
            </a:r>
            <a:r>
              <a:rPr lang="en-US" altLang="zh-TW" dirty="0" smtClean="0">
                <a:latin typeface="Arial" charset="0"/>
              </a:rPr>
              <a:t>Boom</a:t>
            </a:r>
            <a:r>
              <a:rPr lang="zh-TW" altLang="en-US" dirty="0" smtClean="0">
                <a:latin typeface="Arial" charset="0"/>
              </a:rPr>
              <a:t>工作範圍的角度</a:t>
            </a:r>
            <a:endParaRPr lang="en-US" dirty="0" smtClean="0">
              <a:latin typeface="Arial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649" y="2247544"/>
            <a:ext cx="3697279" cy="453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94759" y="2634376"/>
            <a:ext cx="43035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DELTA +/- 0.7’ BETWEEN BOOM ANGLES OF 50 &amp; 70 DEGREES</a:t>
            </a:r>
          </a:p>
        </p:txBody>
      </p:sp>
    </p:spTree>
    <p:extLst>
      <p:ext uri="{BB962C8B-B14F-4D97-AF65-F5344CB8AC3E}">
        <p14:creationId xmlns:p14="http://schemas.microsoft.com/office/powerpoint/2010/main" xmlns="" val="23533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title"/>
          </p:nvPr>
        </p:nvSpPr>
        <p:spPr>
          <a:xfrm>
            <a:off x="402336" y="612648"/>
            <a:ext cx="8334375" cy="762000"/>
          </a:xfrm>
        </p:spPr>
        <p:txBody>
          <a:bodyPr/>
          <a:lstStyle/>
          <a:p>
            <a:r>
              <a:rPr lang="zh-TW" altLang="en-US" sz="3600" dirty="0" smtClean="0">
                <a:latin typeface="Arial" charset="0"/>
              </a:rPr>
              <a:t>抓斗系統注意事項</a:t>
            </a:r>
            <a:endParaRPr lang="en-US" sz="3600" dirty="0">
              <a:latin typeface="Arial" charset="0"/>
            </a:endParaRPr>
          </a:p>
        </p:txBody>
      </p:sp>
      <p:sp>
        <p:nvSpPr>
          <p:cNvPr id="6147" name="Content Placeholder 6"/>
          <p:cNvSpPr>
            <a:spLocks noGrp="1"/>
          </p:cNvSpPr>
          <p:nvPr>
            <p:ph idx="1"/>
          </p:nvPr>
        </p:nvSpPr>
        <p:spPr>
          <a:xfrm>
            <a:off x="239268" y="1454922"/>
            <a:ext cx="8588538" cy="4876800"/>
          </a:xfrm>
        </p:spPr>
        <p:txBody>
          <a:bodyPr/>
          <a:lstStyle/>
          <a:p>
            <a:r>
              <a:rPr lang="zh-TW" altLang="en-US" dirty="0" smtClean="0">
                <a:latin typeface="Arial" charset="0"/>
              </a:rPr>
              <a:t>電纜旋轉軸和</a:t>
            </a:r>
            <a:r>
              <a:rPr lang="zh-TW" altLang="en-US" dirty="0" smtClean="0">
                <a:latin typeface="Arial" charset="0"/>
              </a:rPr>
              <a:t>吊臂旋轉點不重合 </a:t>
            </a:r>
            <a:r>
              <a:rPr lang="en-US" altLang="zh-TW" dirty="0" smtClean="0">
                <a:latin typeface="Arial" charset="0"/>
              </a:rPr>
              <a:t>- </a:t>
            </a:r>
            <a:r>
              <a:rPr lang="zh-TW" altLang="en-US" dirty="0" smtClean="0">
                <a:latin typeface="Arial" charset="0"/>
              </a:rPr>
              <a:t>懸臂角度的變化必須考慮！</a:t>
            </a:r>
            <a:r>
              <a:rPr lang="zh-TW" altLang="en-US" dirty="0" smtClean="0">
                <a:latin typeface="Arial" charset="0"/>
              </a:rPr>
              <a:t>！</a:t>
            </a:r>
            <a:endParaRPr lang="en-US" dirty="0" smtClean="0">
              <a:latin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27439" y="4424220"/>
            <a:ext cx="16437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+mn-cs"/>
              </a:rPr>
              <a:t>BOOM ROTATION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894115"/>
            <a:ext cx="15752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ea typeface="+mn-ea"/>
                <a:cs typeface="+mn-cs"/>
              </a:rPr>
              <a:t>DRUM ROTATION</a:t>
            </a:r>
          </a:p>
        </p:txBody>
      </p:sp>
      <p:pic>
        <p:nvPicPr>
          <p:cNvPr id="6" name="Picture 6" descr="Crane showing pin and drum displacem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5425" y="3069051"/>
            <a:ext cx="5490493" cy="345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 rot="10800000">
            <a:off x="5013550" y="4514899"/>
            <a:ext cx="2465555" cy="322463"/>
          </a:xfrm>
          <a:prstGeom prst="notched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273323" y="3928267"/>
            <a:ext cx="3077668" cy="322463"/>
          </a:xfrm>
          <a:prstGeom prst="notched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9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653" y="2935569"/>
            <a:ext cx="22256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129" y="1720004"/>
            <a:ext cx="5953571" cy="467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9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title"/>
          </p:nvPr>
        </p:nvSpPr>
        <p:spPr>
          <a:xfrm>
            <a:off x="402336" y="621792"/>
            <a:ext cx="8334375" cy="762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簡報大綱</a:t>
            </a:r>
            <a:endParaRPr 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813" y="1615243"/>
            <a:ext cx="82206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</a:rPr>
              <a:t>描述指導海洋工程機械的方法：</a:t>
            </a:r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 - </a:t>
            </a:r>
            <a:r>
              <a:rPr lang="zh-TW" altLang="en-US" sz="2400" dirty="0" smtClean="0">
                <a:solidFill>
                  <a:srgbClr val="FFC000"/>
                </a:solidFill>
              </a:rPr>
              <a:t>抓斗</a:t>
            </a:r>
            <a:r>
              <a:rPr lang="en-US" sz="2400" dirty="0" smtClean="0">
                <a:solidFill>
                  <a:srgbClr val="FFC000"/>
                </a:solidFill>
              </a:rPr>
              <a:t>/ </a:t>
            </a:r>
            <a:r>
              <a:rPr lang="zh-TW" altLang="en-US" sz="2400" dirty="0" smtClean="0">
                <a:solidFill>
                  <a:srgbClr val="FFC000"/>
                </a:solidFill>
              </a:rPr>
              <a:t>海洋挖掘</a:t>
            </a:r>
            <a:r>
              <a:rPr lang="zh-TW" altLang="en-US" sz="2400" dirty="0" smtClean="0">
                <a:solidFill>
                  <a:srgbClr val="FFC000"/>
                </a:solidFill>
              </a:rPr>
              <a:t>機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/ </a:t>
            </a:r>
            <a:r>
              <a:rPr lang="zh-TW" altLang="en-US" sz="2400" dirty="0" smtClean="0">
                <a:solidFill>
                  <a:srgbClr val="FFC000"/>
                </a:solidFill>
              </a:rPr>
              <a:t>垂直排水帶鑽機</a:t>
            </a:r>
            <a:endParaRPr lang="en-US" sz="2400" dirty="0" smtClean="0">
              <a:solidFill>
                <a:srgbClr val="FFC000"/>
              </a:solidFill>
            </a:endParaRP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C000"/>
                </a:solidFill>
              </a:rPr>
              <a:t>  </a:t>
            </a:r>
            <a:r>
              <a:rPr lang="zh-TW" altLang="en-US" sz="2400" dirty="0" smtClean="0">
                <a:solidFill>
                  <a:srgbClr val="FFC000"/>
                </a:solidFill>
              </a:rPr>
              <a:t>集成傳感器提供了客製的</a:t>
            </a:r>
            <a:r>
              <a:rPr lang="en-US" altLang="zh-TW" sz="2400" dirty="0" smtClean="0">
                <a:solidFill>
                  <a:srgbClr val="FFC000"/>
                </a:solidFill>
              </a:rPr>
              <a:t>3D</a:t>
            </a:r>
            <a:r>
              <a:rPr lang="zh-TW" altLang="en-US" sz="2400" dirty="0" smtClean="0">
                <a:solidFill>
                  <a:srgbClr val="FFC000"/>
                </a:solidFill>
              </a:rPr>
              <a:t>位置解決方案：</a:t>
            </a:r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- GPS </a:t>
            </a:r>
            <a:r>
              <a:rPr lang="zh-TW" altLang="en-US" sz="2400" dirty="0" smtClean="0">
                <a:solidFill>
                  <a:srgbClr val="FFC000"/>
                </a:solidFill>
              </a:rPr>
              <a:t>定向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/ </a:t>
            </a:r>
            <a:r>
              <a:rPr lang="zh-TW" altLang="en-US" sz="2400" dirty="0" smtClean="0">
                <a:solidFill>
                  <a:srgbClr val="FFC000"/>
                </a:solidFill>
              </a:rPr>
              <a:t>旋轉編碼器</a:t>
            </a:r>
            <a:r>
              <a:rPr lang="en-US" sz="2400" dirty="0" smtClean="0">
                <a:solidFill>
                  <a:srgbClr val="FFC000"/>
                </a:solidFill>
              </a:rPr>
              <a:t>/ </a:t>
            </a:r>
            <a:r>
              <a:rPr lang="zh-TW" altLang="en-US" sz="2400" dirty="0" smtClean="0">
                <a:solidFill>
                  <a:srgbClr val="FFC000"/>
                </a:solidFill>
              </a:rPr>
              <a:t>線性編碼器</a:t>
            </a:r>
            <a:r>
              <a:rPr lang="en-US" sz="2400" dirty="0" smtClean="0">
                <a:solidFill>
                  <a:srgbClr val="FFC000"/>
                </a:solidFill>
              </a:rPr>
              <a:t>/ </a:t>
            </a:r>
            <a:r>
              <a:rPr lang="zh-TW" altLang="en-US" sz="2400" dirty="0" smtClean="0">
                <a:solidFill>
                  <a:srgbClr val="FFC000"/>
                </a:solidFill>
              </a:rPr>
              <a:t>雙軸傾斜儀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/ </a:t>
            </a:r>
            <a:r>
              <a:rPr lang="zh-TW" altLang="en-US" sz="2400" dirty="0" smtClean="0">
                <a:solidFill>
                  <a:srgbClr val="FFC000"/>
                </a:solidFill>
              </a:rPr>
              <a:t>壓力傳感器</a:t>
            </a:r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               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</a:rPr>
              <a:t>利用自定義數據報告功能，創建用戶輸出</a:t>
            </a:r>
            <a:r>
              <a:rPr lang="en-US" altLang="zh-TW" sz="2400" dirty="0" smtClean="0">
                <a:solidFill>
                  <a:srgbClr val="FFC000"/>
                </a:solidFill>
              </a:rPr>
              <a:t>-ASCII</a:t>
            </a:r>
            <a:r>
              <a:rPr lang="zh-TW" altLang="en-US" sz="2400" dirty="0" smtClean="0">
                <a:solidFill>
                  <a:srgbClr val="FFC000"/>
                </a:solidFill>
              </a:rPr>
              <a:t>報告、</a:t>
            </a:r>
            <a:r>
              <a:rPr lang="en-US" altLang="zh-TW" sz="2400" dirty="0" smtClean="0">
                <a:solidFill>
                  <a:srgbClr val="FFC000"/>
                </a:solidFill>
              </a:rPr>
              <a:t>Serial</a:t>
            </a:r>
            <a:r>
              <a:rPr lang="zh-TW" altLang="en-US" sz="2400" dirty="0" smtClean="0">
                <a:solidFill>
                  <a:srgbClr val="FFC000"/>
                </a:solidFill>
              </a:rPr>
              <a:t>數據輸出 等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9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8601" y="1258622"/>
            <a:ext cx="6460621" cy="484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06697" y="6117363"/>
            <a:ext cx="382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78E"/>
                </a:solidFill>
              </a:rPr>
              <a:t>SYSTEM CALIBRATION</a:t>
            </a:r>
            <a:endParaRPr lang="en-US" sz="2400" b="1" dirty="0">
              <a:solidFill>
                <a:srgbClr val="00478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3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553" y="2023574"/>
            <a:ext cx="279876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217" y="1808553"/>
            <a:ext cx="5793693" cy="408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32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46" y="1327472"/>
            <a:ext cx="3912068" cy="293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527909"/>
            <a:ext cx="5559425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3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02336" y="612648"/>
            <a:ext cx="8522368" cy="762000"/>
          </a:xfrm>
        </p:spPr>
        <p:txBody>
          <a:bodyPr/>
          <a:lstStyle/>
          <a:p>
            <a:pPr eaLnBrk="1" hangingPunct="1"/>
            <a:r>
              <a:rPr lang="zh-TW" altLang="en-US" sz="3200" dirty="0" smtClean="0">
                <a:latin typeface="Arial" charset="0"/>
              </a:rPr>
              <a:t>典型挖掘機系統組成</a:t>
            </a:r>
            <a:endParaRPr lang="en-US" sz="32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320" y="1606610"/>
            <a:ext cx="6779544" cy="5078115"/>
          </a:xfrm>
          <a:prstGeom prst="rect">
            <a:avLst/>
          </a:prstGeom>
        </p:spPr>
      </p:pic>
      <p:sp>
        <p:nvSpPr>
          <p:cNvPr id="10" name="8-Point Star 9"/>
          <p:cNvSpPr/>
          <p:nvPr/>
        </p:nvSpPr>
        <p:spPr>
          <a:xfrm>
            <a:off x="5101837" y="3837062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6100270" y="3844184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1707733" y="3570717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8-Point Star 12"/>
          <p:cNvSpPr/>
          <p:nvPr/>
        </p:nvSpPr>
        <p:spPr>
          <a:xfrm>
            <a:off x="4466600" y="4278594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2303089" y="4157529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4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8-Point Star 15"/>
          <p:cNvSpPr/>
          <p:nvPr/>
        </p:nvSpPr>
        <p:spPr>
          <a:xfrm>
            <a:off x="4388264" y="3730239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677538" y="3327163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3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7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/>
          <p:cNvSpPr/>
          <p:nvPr/>
        </p:nvSpPr>
        <p:spPr>
          <a:xfrm>
            <a:off x="658024" y="1529696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8-Point Star 4"/>
          <p:cNvSpPr/>
          <p:nvPr/>
        </p:nvSpPr>
        <p:spPr>
          <a:xfrm>
            <a:off x="690783" y="2912690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707873" y="4032190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757723" y="5936477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4598" y="1632247"/>
            <a:ext cx="582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</a:rPr>
              <a:t>LOCATION </a:t>
            </a:r>
            <a:r>
              <a:rPr lang="zh-TW" altLang="en-US" b="1" dirty="0" smtClean="0">
                <a:solidFill>
                  <a:srgbClr val="0070C0"/>
                </a:solidFill>
              </a:rPr>
              <a:t>等級定位</a:t>
            </a:r>
            <a:r>
              <a:rPr lang="en-US" altLang="zh-TW" b="1" dirty="0" smtClean="0">
                <a:solidFill>
                  <a:srgbClr val="0070C0"/>
                </a:solidFill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</a:rPr>
              <a:t>定向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082" y="3040878"/>
            <a:ext cx="557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精密</a:t>
            </a:r>
            <a:r>
              <a:rPr lang="en-US" altLang="zh-TW" b="1" dirty="0" smtClean="0">
                <a:solidFill>
                  <a:srgbClr val="0070C0"/>
                </a:solidFill>
              </a:rPr>
              <a:t>RTK</a:t>
            </a:r>
            <a:r>
              <a:rPr lang="zh-TW" altLang="en-US" b="1" dirty="0" smtClean="0">
                <a:solidFill>
                  <a:srgbClr val="0070C0"/>
                </a:solidFill>
              </a:rPr>
              <a:t>定位</a:t>
            </a:r>
            <a:r>
              <a:rPr lang="en-US" altLang="zh-TW" b="1" dirty="0" smtClean="0">
                <a:solidFill>
                  <a:srgbClr val="0070C0"/>
                </a:solidFill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</a:rPr>
              <a:t>定向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475" y="4158953"/>
            <a:ext cx="315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角度</a:t>
            </a:r>
            <a:r>
              <a:rPr lang="zh-TW" altLang="en-US" b="1" dirty="0" smtClean="0">
                <a:solidFill>
                  <a:srgbClr val="0070C0"/>
                </a:solidFill>
              </a:rPr>
              <a:t>傳感器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9905" y="6057543"/>
            <a:ext cx="403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雙</a:t>
            </a:r>
            <a:r>
              <a:rPr lang="zh-TW" altLang="en-US" b="1" dirty="0" smtClean="0">
                <a:solidFill>
                  <a:srgbClr val="0070C0"/>
                </a:solidFill>
              </a:rPr>
              <a:t>軸傾斜計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609" y="1320554"/>
            <a:ext cx="2367187" cy="142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90" y="2771138"/>
            <a:ext cx="1877136" cy="1247451"/>
          </a:xfrm>
          <a:prstGeom prst="rect">
            <a:avLst/>
          </a:prstGeom>
        </p:spPr>
      </p:pic>
      <p:pic>
        <p:nvPicPr>
          <p:cNvPr id="19" name="Picture 2" descr="http://www.carboceramics.com/attachments/wysiwyg/22/Clinometer-Pak-4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295" y="5601472"/>
            <a:ext cx="167163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310" y="4008853"/>
            <a:ext cx="1877136" cy="1247451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9449" y="3461295"/>
            <a:ext cx="2142235" cy="15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2549" y="4616243"/>
            <a:ext cx="14478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582" y="4599564"/>
            <a:ext cx="701556" cy="135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02336" y="612648"/>
            <a:ext cx="8522368" cy="762000"/>
          </a:xfrm>
        </p:spPr>
        <p:txBody>
          <a:bodyPr/>
          <a:lstStyle/>
          <a:p>
            <a:r>
              <a:rPr lang="zh-TW" altLang="en-US" sz="3200" dirty="0" smtClean="0">
                <a:latin typeface="Arial" charset="0"/>
              </a:rPr>
              <a:t>典型挖掘機系統組成</a:t>
            </a:r>
            <a:endParaRPr lang="en-US" sz="3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5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473" y="2444084"/>
            <a:ext cx="40417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558" y="1620570"/>
            <a:ext cx="4123866" cy="406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4818" y="5194417"/>
            <a:ext cx="199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78E"/>
                </a:solidFill>
              </a:rPr>
              <a:t>+/- Fall 2001</a:t>
            </a:r>
            <a:endParaRPr lang="en-US" sz="2400" b="1" dirty="0">
              <a:solidFill>
                <a:srgbClr val="00478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6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293" y="1244452"/>
            <a:ext cx="3514013" cy="263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:\USB 1\MH STORAGE\Gillen\PERE SCREE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838" y="1238861"/>
            <a:ext cx="3526668" cy="26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H:\USB 2\MH STUFF\Gillen Pictures\IMG_05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30" y="4013493"/>
            <a:ext cx="3469594" cy="260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Excavator Onl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195" y="3990371"/>
            <a:ext cx="3739112" cy="267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10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02336" y="612648"/>
            <a:ext cx="8334375" cy="7620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</a:rPr>
              <a:t>“</a:t>
            </a:r>
            <a:r>
              <a:rPr lang="zh-TW" altLang="en-US" sz="3000" dirty="0" smtClean="0">
                <a:latin typeface="Arial" charset="0"/>
              </a:rPr>
              <a:t>典型</a:t>
            </a:r>
            <a:r>
              <a:rPr lang="en-US" sz="3000" dirty="0" smtClean="0">
                <a:latin typeface="Arial" charset="0"/>
              </a:rPr>
              <a:t>” </a:t>
            </a:r>
            <a:r>
              <a:rPr lang="zh-TW" altLang="en-US" sz="3000" dirty="0" smtClean="0">
                <a:latin typeface="Arial" charset="0"/>
              </a:rPr>
              <a:t>打樁系統組成</a:t>
            </a:r>
            <a:endParaRPr lang="en-US" sz="3000" dirty="0"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1510" y="2202310"/>
            <a:ext cx="5911867" cy="44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8-Point Star 4"/>
          <p:cNvSpPr/>
          <p:nvPr/>
        </p:nvSpPr>
        <p:spPr>
          <a:xfrm>
            <a:off x="6178607" y="3179037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2511037" y="2869962"/>
            <a:ext cx="384561" cy="4016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91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/>
          <p:cNvSpPr/>
          <p:nvPr/>
        </p:nvSpPr>
        <p:spPr>
          <a:xfrm>
            <a:off x="470017" y="1478422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595353" y="4287139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4987" y="1613731"/>
            <a:ext cx="557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精密</a:t>
            </a:r>
            <a:r>
              <a:rPr lang="en-US" altLang="zh-TW" b="1" dirty="0" smtClean="0">
                <a:solidFill>
                  <a:srgbClr val="0070C0"/>
                </a:solidFill>
              </a:rPr>
              <a:t>RTK</a:t>
            </a:r>
            <a:r>
              <a:rPr lang="zh-TW" altLang="en-US" b="1" dirty="0" smtClean="0">
                <a:solidFill>
                  <a:srgbClr val="0070C0"/>
                </a:solidFill>
              </a:rPr>
              <a:t>定位</a:t>
            </a:r>
            <a:r>
              <a:rPr lang="en-US" altLang="zh-TW" b="1" dirty="0" smtClean="0">
                <a:solidFill>
                  <a:srgbClr val="0070C0"/>
                </a:solidFill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</a:rPr>
              <a:t>定向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081" y="4416751"/>
            <a:ext cx="403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雙軸傾斜計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0924" y="1933650"/>
            <a:ext cx="1877136" cy="1247451"/>
          </a:xfrm>
          <a:prstGeom prst="rect">
            <a:avLst/>
          </a:prstGeom>
        </p:spPr>
      </p:pic>
      <p:pic>
        <p:nvPicPr>
          <p:cNvPr id="19" name="Picture 2" descr="http://www.carboceramics.com/attachments/wysiwyg/22/Clinometer-Pak-4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957" y="4909262"/>
            <a:ext cx="2036703" cy="135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7024" y="2786804"/>
            <a:ext cx="1877136" cy="1247451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4813" y="2076876"/>
            <a:ext cx="2142235" cy="159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2336" y="612648"/>
            <a:ext cx="8334375" cy="762000"/>
          </a:xfrm>
        </p:spPr>
        <p:txBody>
          <a:bodyPr/>
          <a:lstStyle/>
          <a:p>
            <a:r>
              <a:rPr lang="en-US" altLang="zh-TW" sz="3000" dirty="0" smtClean="0">
                <a:latin typeface="Arial" charset="0"/>
              </a:rPr>
              <a:t>“</a:t>
            </a:r>
            <a:r>
              <a:rPr lang="zh-TW" altLang="en-US" sz="3000" dirty="0" smtClean="0">
                <a:latin typeface="Arial" charset="0"/>
              </a:rPr>
              <a:t>典型</a:t>
            </a:r>
            <a:r>
              <a:rPr lang="en-US" altLang="zh-TW" sz="3000" dirty="0" smtClean="0">
                <a:latin typeface="Arial" charset="0"/>
              </a:rPr>
              <a:t>” </a:t>
            </a:r>
            <a:r>
              <a:rPr lang="zh-TW" altLang="en-US" sz="3000" dirty="0" smtClean="0">
                <a:latin typeface="Arial" charset="0"/>
              </a:rPr>
              <a:t>打樁系統組成</a:t>
            </a:r>
            <a:endParaRPr lang="en-US" sz="3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9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928" y="2209817"/>
            <a:ext cx="4403011" cy="444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-Point Star 8"/>
          <p:cNvSpPr/>
          <p:nvPr/>
        </p:nvSpPr>
        <p:spPr>
          <a:xfrm>
            <a:off x="3649554" y="4455627"/>
            <a:ext cx="384561" cy="401652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1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0" name="8-Point Star 9"/>
          <p:cNvSpPr/>
          <p:nvPr/>
        </p:nvSpPr>
        <p:spPr>
          <a:xfrm>
            <a:off x="3016580" y="3642435"/>
            <a:ext cx="384561" cy="401652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2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3342994" y="4847811"/>
            <a:ext cx="384561" cy="401652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4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2368690" y="4725658"/>
            <a:ext cx="384561" cy="401652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3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2336" y="612648"/>
            <a:ext cx="7748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rgbClr val="00478E"/>
                </a:solidFill>
              </a:rPr>
              <a:t>典型垂直排水帶</a:t>
            </a:r>
            <a:r>
              <a:rPr lang="en-US" sz="3000" b="1" dirty="0" smtClean="0">
                <a:solidFill>
                  <a:srgbClr val="00478E"/>
                </a:solidFill>
              </a:rPr>
              <a:t> </a:t>
            </a:r>
            <a:r>
              <a:rPr lang="zh-TW" altLang="en-US" sz="3000" b="1" dirty="0" smtClean="0">
                <a:solidFill>
                  <a:srgbClr val="00478E"/>
                </a:solidFill>
              </a:rPr>
              <a:t>系統組成</a:t>
            </a:r>
            <a:endParaRPr lang="en-US" sz="3000" b="1" dirty="0">
              <a:solidFill>
                <a:srgbClr val="0047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9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title"/>
          </p:nvPr>
        </p:nvSpPr>
        <p:spPr>
          <a:xfrm>
            <a:off x="402336" y="612648"/>
            <a:ext cx="8558337" cy="762000"/>
          </a:xfrm>
        </p:spPr>
        <p:txBody>
          <a:bodyPr/>
          <a:lstStyle/>
          <a:p>
            <a:pPr eaLnBrk="1" hangingPunct="1"/>
            <a:r>
              <a:rPr lang="en-US" sz="2800" dirty="0" err="1" smtClean="0">
                <a:latin typeface="Arial" charset="0"/>
              </a:rPr>
              <a:t>HYDROpro</a:t>
            </a:r>
            <a:r>
              <a:rPr lang="en-US" sz="2800" dirty="0" smtClean="0">
                <a:latin typeface="Arial" charset="0"/>
              </a:rPr>
              <a:t>: </a:t>
            </a:r>
            <a:r>
              <a:rPr lang="zh-TW" altLang="en-US" sz="2800" dirty="0" smtClean="0">
                <a:latin typeface="Arial" charset="0"/>
              </a:rPr>
              <a:t>一個軟體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smtClean="0">
                <a:latin typeface="Arial" charset="0"/>
              </a:rPr>
              <a:t>/ </a:t>
            </a:r>
            <a:r>
              <a:rPr lang="zh-TW" altLang="en-US" sz="2800" dirty="0" smtClean="0">
                <a:latin typeface="Arial" charset="0"/>
              </a:rPr>
              <a:t>多種運用</a:t>
            </a:r>
            <a:r>
              <a:rPr lang="en-US" sz="2800" dirty="0" smtClean="0">
                <a:latin typeface="Arial" charset="0"/>
              </a:rPr>
              <a:t> </a:t>
            </a:r>
            <a:endParaRPr lang="en-US" sz="2800" dirty="0">
              <a:latin typeface="Arial" charset="0"/>
            </a:endParaRPr>
          </a:p>
        </p:txBody>
      </p:sp>
      <p:pic>
        <p:nvPicPr>
          <p:cNvPr id="3074" name="Picture 2" descr="C:\Users\Lou Nash\AppData\Local\Microsoft\Windows\Temporary Internet Files\Content.IE5\NT01P0W4\MC900297831[1]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308" y="3281178"/>
            <a:ext cx="3022187" cy="22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41188">
            <a:off x="6751178" y="4385696"/>
            <a:ext cx="1598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SENSORS</a:t>
            </a:r>
            <a:endParaRPr lang="en-US" sz="22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4601908" y="4016522"/>
                <a:ext cx="68793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</m:oMath>
                  </m:oMathPara>
                </a14:m>
                <a:endParaRPr lang="en-US" sz="44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908" y="4016522"/>
                <a:ext cx="687937" cy="76944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215" y="3221958"/>
            <a:ext cx="3160548" cy="23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3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/>
          <p:cNvSpPr/>
          <p:nvPr/>
        </p:nvSpPr>
        <p:spPr>
          <a:xfrm>
            <a:off x="658024" y="1529696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8-Point Star 4"/>
          <p:cNvSpPr/>
          <p:nvPr/>
        </p:nvSpPr>
        <p:spPr>
          <a:xfrm>
            <a:off x="690783" y="2912690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0782" y="3951425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732086" y="5604783"/>
            <a:ext cx="606754" cy="59820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0198" y="1624454"/>
            <a:ext cx="5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</a:rPr>
              <a:t>LOCATION </a:t>
            </a:r>
            <a:r>
              <a:rPr lang="zh-TW" altLang="en-US" b="1" dirty="0" smtClean="0">
                <a:solidFill>
                  <a:srgbClr val="0070C0"/>
                </a:solidFill>
              </a:rPr>
              <a:t>等級定位</a:t>
            </a:r>
            <a:r>
              <a:rPr lang="en-US" altLang="zh-TW" b="1" dirty="0" smtClean="0">
                <a:solidFill>
                  <a:srgbClr val="0070C0"/>
                </a:solidFill>
              </a:rPr>
              <a:t>&amp;</a:t>
            </a:r>
            <a:r>
              <a:rPr lang="zh-TW" altLang="en-US" b="1" dirty="0" smtClean="0">
                <a:solidFill>
                  <a:srgbClr val="0070C0"/>
                </a:solidFill>
              </a:rPr>
              <a:t>定向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7385" y="4078188"/>
            <a:ext cx="294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旋轉編碼傳感器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4268" y="5725849"/>
            <a:ext cx="492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PRESSURE SENSOR &amp; A/D CONVERTOR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999" y="1237443"/>
            <a:ext cx="2367187" cy="142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261" y="4491234"/>
            <a:ext cx="799888" cy="79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 descr="Dscf07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081" y="4380139"/>
            <a:ext cx="1290873" cy="10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carboceramics.com/attachments/wysiwyg/22/Clinometer-Pak-42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165" y="2679397"/>
            <a:ext cx="167163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2336" y="612648"/>
            <a:ext cx="774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478E"/>
                </a:solidFill>
              </a:rPr>
              <a:t>垂直排水帶</a:t>
            </a:r>
            <a:r>
              <a:rPr lang="en-US" altLang="zh-TW" sz="3600" b="1" dirty="0" smtClean="0">
                <a:solidFill>
                  <a:srgbClr val="00478E"/>
                </a:solidFill>
              </a:rPr>
              <a:t> </a:t>
            </a:r>
            <a:r>
              <a:rPr lang="zh-TW" altLang="en-US" sz="3600" b="1" dirty="0" smtClean="0">
                <a:solidFill>
                  <a:srgbClr val="00478E"/>
                </a:solidFill>
              </a:rPr>
              <a:t>系統組成</a:t>
            </a:r>
            <a:endParaRPr lang="en-US" sz="3600" b="1" dirty="0">
              <a:solidFill>
                <a:srgbClr val="00478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6340" y="3000578"/>
            <a:ext cx="339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</a:rPr>
              <a:t>雙軸傾斜傳感器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259" y="5043537"/>
            <a:ext cx="1641942" cy="10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6564" y="5652247"/>
            <a:ext cx="948017" cy="94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92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0" grpId="0"/>
      <p:bldP spid="11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772" y="1385793"/>
            <a:ext cx="327977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494" y="2298515"/>
            <a:ext cx="5054133" cy="379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8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142" y="1812093"/>
            <a:ext cx="4397374" cy="397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483" y="1582269"/>
            <a:ext cx="3883119" cy="432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8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038" y="1397374"/>
            <a:ext cx="3109913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586" y="1218079"/>
            <a:ext cx="4017495" cy="535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339" y="5738498"/>
            <a:ext cx="3102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478E"/>
                </a:solidFill>
              </a:rPr>
              <a:t>GROUT INJECTION</a:t>
            </a:r>
          </a:p>
          <a:p>
            <a:pPr algn="ctr"/>
            <a:r>
              <a:rPr lang="en-US" sz="2400" b="1" dirty="0" smtClean="0">
                <a:solidFill>
                  <a:srgbClr val="00478E"/>
                </a:solidFill>
              </a:rPr>
              <a:t>LEVEE BUILDING</a:t>
            </a:r>
            <a:endParaRPr lang="en-US" sz="2400" b="1" dirty="0">
              <a:solidFill>
                <a:srgbClr val="00478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8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707" y="2627314"/>
            <a:ext cx="7736172" cy="40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4493" y="1677489"/>
            <a:ext cx="186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78E"/>
                </a:solidFill>
              </a:rPr>
              <a:t>DUAL BITS</a:t>
            </a:r>
            <a:endParaRPr lang="en-US" sz="2400" b="1" dirty="0">
              <a:solidFill>
                <a:srgbClr val="00478E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6544" y="1432798"/>
            <a:ext cx="2756582" cy="176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8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LOU\My Documents\My Pictures\2012-10-07 Phone PIX 100712\Phone PIX 100712 0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199" y="2008093"/>
            <a:ext cx="5187577" cy="38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72" y="1628215"/>
            <a:ext cx="2820186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5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566" y="1552560"/>
            <a:ext cx="5970494" cy="480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5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764" y="1353668"/>
            <a:ext cx="7035220" cy="525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735" y="1712259"/>
            <a:ext cx="2338726" cy="421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6635" y="2078131"/>
            <a:ext cx="60960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1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ou Nash\Downloads\pho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3342" y="1443318"/>
            <a:ext cx="6831104" cy="51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" y="612648"/>
            <a:ext cx="5279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78E"/>
                </a:solidFill>
              </a:rPr>
              <a:t>System Installs</a:t>
            </a:r>
            <a:endParaRPr lang="en-US" sz="3200" b="1" dirty="0">
              <a:solidFill>
                <a:srgbClr val="0047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744" y="685257"/>
            <a:ext cx="932723" cy="58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633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ou Nash\AppData\Local\Microsoft\Windows\Temporary Internet Files\Content.IE5\NT01P0W4\MC900297831[1]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1858" y="1153275"/>
            <a:ext cx="3022187" cy="22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41188">
            <a:off x="6853728" y="2257793"/>
            <a:ext cx="1598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SENSORS</a:t>
            </a:r>
            <a:endParaRPr lang="en-US" sz="22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4704458" y="1888619"/>
                <a:ext cx="68793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</m:oMath>
                  </m:oMathPara>
                </a14:m>
                <a:endParaRPr lang="en-US" sz="4400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458" y="1888619"/>
                <a:ext cx="687937" cy="76944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 flipV="1">
            <a:off x="256374" y="4007978"/>
            <a:ext cx="8639798" cy="854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770" y="4258474"/>
            <a:ext cx="2436975" cy="237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6313" y="4434732"/>
            <a:ext cx="3020911" cy="194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http://www.hitachi-c-m.com/global/images/products/excavator/barge/ag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486" y="4233373"/>
            <a:ext cx="2726637" cy="23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123" y="1111146"/>
            <a:ext cx="3160548" cy="23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36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863" y="819150"/>
            <a:ext cx="6516687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title"/>
          </p:nvPr>
        </p:nvSpPr>
        <p:spPr>
          <a:xfrm>
            <a:off x="402336" y="612648"/>
            <a:ext cx="8057445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Trimble</a:t>
            </a:r>
            <a:r>
              <a:rPr lang="en-US" baseline="30000" dirty="0" smtClean="0">
                <a:latin typeface="Arial" charset="0"/>
              </a:rPr>
              <a:t>®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HYDROpro</a:t>
            </a:r>
            <a:r>
              <a:rPr lang="en-US" dirty="0" smtClean="0">
                <a:latin typeface="Arial" charset="0"/>
              </a:rPr>
              <a:t>™ </a:t>
            </a:r>
            <a:r>
              <a:rPr lang="zh-TW" altLang="en-US" dirty="0" smtClean="0">
                <a:latin typeface="Arial" charset="0"/>
              </a:rPr>
              <a:t>基礎</a:t>
            </a:r>
            <a:endParaRPr lang="en-US" dirty="0">
              <a:latin typeface="Arial" charset="0"/>
            </a:endParaRPr>
          </a:p>
        </p:txBody>
      </p:sp>
      <p:sp>
        <p:nvSpPr>
          <p:cNvPr id="6147" name="Content Placeholder 6"/>
          <p:cNvSpPr>
            <a:spLocks noGrp="1"/>
          </p:cNvSpPr>
          <p:nvPr>
            <p:ph idx="1"/>
          </p:nvPr>
        </p:nvSpPr>
        <p:spPr>
          <a:xfrm>
            <a:off x="419717" y="1516550"/>
            <a:ext cx="8588538" cy="4876800"/>
          </a:xfrm>
        </p:spPr>
        <p:txBody>
          <a:bodyPr/>
          <a:lstStyle/>
          <a:p>
            <a:pPr eaLnBrk="1" hangingPunct="1"/>
            <a:r>
              <a:rPr lang="zh-TW" altLang="en-US" sz="2400" dirty="0" smtClean="0">
                <a:latin typeface="Arial" charset="0"/>
              </a:rPr>
              <a:t>機械</a:t>
            </a:r>
            <a:r>
              <a:rPr lang="en-US" altLang="zh-TW" sz="2400" dirty="0" smtClean="0">
                <a:latin typeface="Arial" charset="0"/>
              </a:rPr>
              <a:t>(</a:t>
            </a:r>
            <a:r>
              <a:rPr lang="zh-TW" altLang="en-US" sz="2400" dirty="0" smtClean="0">
                <a:latin typeface="Arial" charset="0"/>
              </a:rPr>
              <a:t>如：船</a:t>
            </a:r>
            <a:r>
              <a:rPr lang="en-US" altLang="zh-TW" sz="2400" dirty="0" smtClean="0">
                <a:latin typeface="Arial" charset="0"/>
              </a:rPr>
              <a:t>)</a:t>
            </a:r>
            <a:r>
              <a:rPr lang="zh-TW" altLang="en-US" sz="2400" dirty="0" smtClean="0">
                <a:latin typeface="Arial" charset="0"/>
              </a:rPr>
              <a:t>的固定幾何形狀</a:t>
            </a:r>
            <a:r>
              <a:rPr lang="zh-TW" altLang="en-US" sz="2400" dirty="0" smtClean="0">
                <a:latin typeface="Arial" charset="0"/>
              </a:rPr>
              <a:t>在船舶編輯器中定義</a:t>
            </a:r>
            <a:endParaRPr lang="en-US" altLang="zh-TW" sz="2400" dirty="0" smtClean="0">
              <a:latin typeface="Arial" charset="0"/>
            </a:endParaRPr>
          </a:p>
          <a:p>
            <a:pPr eaLnBrk="1" hangingPunct="1"/>
            <a:endParaRPr lang="en-US" sz="2400" dirty="0" smtClean="0">
              <a:latin typeface="Arial" charset="0"/>
            </a:endParaRPr>
          </a:p>
          <a:p>
            <a:pPr eaLnBrk="1" hangingPunct="1"/>
            <a:r>
              <a:rPr lang="zh-TW" altLang="en-US" sz="2400" dirty="0" smtClean="0">
                <a:latin typeface="Arial" charset="0"/>
              </a:rPr>
              <a:t>單個</a:t>
            </a:r>
            <a:r>
              <a:rPr lang="en-US" altLang="zh-TW" sz="2400" dirty="0" smtClean="0">
                <a:latin typeface="Arial" charset="0"/>
              </a:rPr>
              <a:t>GPS</a:t>
            </a:r>
            <a:r>
              <a:rPr lang="zh-TW" altLang="en-US" sz="2400" dirty="0" smtClean="0">
                <a:latin typeface="Arial" charset="0"/>
              </a:rPr>
              <a:t>天線</a:t>
            </a:r>
            <a:r>
              <a:rPr lang="en-US" altLang="zh-TW" sz="2400" dirty="0" smtClean="0">
                <a:latin typeface="Arial" charset="0"/>
              </a:rPr>
              <a:t>(</a:t>
            </a:r>
            <a:r>
              <a:rPr lang="zh-TW" altLang="en-US" sz="2400" dirty="0" smtClean="0">
                <a:latin typeface="Arial" charset="0"/>
              </a:rPr>
              <a:t>或稜鏡</a:t>
            </a:r>
            <a:r>
              <a:rPr lang="en-US" altLang="zh-TW" sz="2400" dirty="0" smtClean="0">
                <a:latin typeface="Arial" charset="0"/>
              </a:rPr>
              <a:t>)</a:t>
            </a:r>
            <a:r>
              <a:rPr lang="zh-TW" altLang="en-US" sz="2400" dirty="0" smtClean="0">
                <a:latin typeface="Arial" charset="0"/>
              </a:rPr>
              <a:t>確定位置，另一個定義方向</a:t>
            </a:r>
            <a:endParaRPr lang="en-US" altLang="zh-TW" sz="2400" dirty="0" smtClean="0">
              <a:latin typeface="Arial" charset="0"/>
            </a:endParaRPr>
          </a:p>
          <a:p>
            <a:pPr eaLnBrk="1" hangingPunct="1"/>
            <a:endParaRPr lang="en-US" sz="2400" dirty="0" smtClean="0">
              <a:latin typeface="Arial" charset="0"/>
            </a:endParaRPr>
          </a:p>
          <a:p>
            <a:pPr eaLnBrk="1" hangingPunct="1"/>
            <a:r>
              <a:rPr lang="zh-TW" altLang="en-US" sz="2400" dirty="0" smtClean="0">
                <a:latin typeface="Arial" charset="0"/>
              </a:rPr>
              <a:t>將傳感器的相關位置測量並定義在船舶編輯器</a:t>
            </a:r>
            <a:r>
              <a:rPr lang="en-US" altLang="zh-TW" sz="2400" dirty="0" smtClean="0">
                <a:latin typeface="Arial" charset="0"/>
              </a:rPr>
              <a:t>offset</a:t>
            </a:r>
            <a:r>
              <a:rPr lang="zh-TW" altLang="en-US" sz="2400" dirty="0" smtClean="0">
                <a:latin typeface="Arial" charset="0"/>
              </a:rPr>
              <a:t>中</a:t>
            </a:r>
            <a:endParaRPr lang="en-US" sz="2400" dirty="0" smtClean="0">
              <a:latin typeface="Arial" charset="0"/>
            </a:endParaRPr>
          </a:p>
          <a:p>
            <a:pPr eaLnBrk="1" hangingPunct="1"/>
            <a:endParaRPr lang="en-US" sz="2400" dirty="0" smtClean="0">
              <a:latin typeface="Arial" charset="0"/>
            </a:endParaRPr>
          </a:p>
          <a:p>
            <a:pPr eaLnBrk="1" hangingPunct="1"/>
            <a:r>
              <a:rPr lang="zh-TW" altLang="en-US" sz="2400" dirty="0" smtClean="0">
                <a:latin typeface="Arial" charset="0"/>
              </a:rPr>
              <a:t>軟體可以計算位置的偏移量並將傳感器讀數額外計算</a:t>
            </a:r>
            <a:r>
              <a:rPr lang="en-US" sz="2400" dirty="0" smtClean="0">
                <a:latin typeface="Arial" charset="0"/>
              </a:rPr>
              <a:t> 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5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30" y="726393"/>
            <a:ext cx="6163728" cy="59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8090" y="5452216"/>
            <a:ext cx="207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C000"/>
                </a:solidFill>
              </a:rPr>
              <a:t>船隻定義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32389" y="4110528"/>
            <a:ext cx="247828" cy="734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02736" y="2546647"/>
            <a:ext cx="2" cy="121350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94191" y="3760150"/>
            <a:ext cx="1016950" cy="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0367" y="2162086"/>
            <a:ext cx="316194" cy="36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05144" y="3597779"/>
            <a:ext cx="316194" cy="36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8995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59" y="782474"/>
            <a:ext cx="61976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3549" y="5264209"/>
            <a:ext cx="207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C000"/>
                </a:solidFill>
              </a:rPr>
              <a:t>偏移定義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algn="ctr"/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435693" y="4247262"/>
            <a:ext cx="247828" cy="734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95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title"/>
          </p:nvPr>
        </p:nvSpPr>
        <p:spPr>
          <a:xfrm>
            <a:off x="410184" y="703604"/>
            <a:ext cx="8334375" cy="762000"/>
          </a:xfrm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HYDROpro</a:t>
            </a:r>
            <a:r>
              <a:rPr lang="en-US" dirty="0" smtClean="0">
                <a:latin typeface="Arial" charset="0"/>
              </a:rPr>
              <a:t> </a:t>
            </a:r>
            <a:r>
              <a:rPr lang="zh-TW" altLang="en-US" dirty="0" smtClean="0">
                <a:latin typeface="Arial" charset="0"/>
              </a:rPr>
              <a:t>基礎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(continued)</a:t>
            </a:r>
            <a:endParaRPr lang="en-US" dirty="0">
              <a:latin typeface="Arial" charset="0"/>
            </a:endParaRPr>
          </a:p>
        </p:txBody>
      </p:sp>
      <p:sp>
        <p:nvSpPr>
          <p:cNvPr id="6147" name="Content Placeholder 6"/>
          <p:cNvSpPr>
            <a:spLocks noGrp="1"/>
          </p:cNvSpPr>
          <p:nvPr>
            <p:ph idx="1"/>
          </p:nvPr>
        </p:nvSpPr>
        <p:spPr>
          <a:xfrm>
            <a:off x="239268" y="1523288"/>
            <a:ext cx="8588538" cy="48768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Arial" charset="0"/>
              </a:rPr>
              <a:t>區域平面座標通過</a:t>
            </a:r>
            <a:r>
              <a:rPr lang="en-US" dirty="0" smtClean="0">
                <a:latin typeface="Arial" charset="0"/>
              </a:rPr>
              <a:t>coordinate system configuration </a:t>
            </a:r>
            <a:r>
              <a:rPr lang="zh-TW" altLang="en-US" dirty="0" smtClean="0">
                <a:latin typeface="Arial" charset="0"/>
              </a:rPr>
              <a:t>選單設定</a:t>
            </a:r>
            <a:r>
              <a:rPr lang="en-US" dirty="0" smtClean="0">
                <a:latin typeface="Arial" charset="0"/>
              </a:rPr>
              <a:t>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“</a:t>
            </a:r>
            <a:r>
              <a:rPr lang="zh-TW" altLang="en-US" dirty="0" smtClean="0">
                <a:latin typeface="Arial" charset="0"/>
              </a:rPr>
              <a:t>目標</a:t>
            </a:r>
            <a:r>
              <a:rPr lang="en-US" dirty="0" smtClean="0">
                <a:latin typeface="Arial" charset="0"/>
              </a:rPr>
              <a:t>” </a:t>
            </a:r>
            <a:r>
              <a:rPr lang="zh-TW" altLang="en-US" dirty="0" smtClean="0">
                <a:latin typeface="Arial" charset="0"/>
              </a:rPr>
              <a:t>在</a:t>
            </a:r>
            <a:r>
              <a:rPr lang="en-US" dirty="0" smtClean="0">
                <a:latin typeface="Arial" charset="0"/>
              </a:rPr>
              <a:t>GUIDANCE OBJECTS</a:t>
            </a:r>
            <a:r>
              <a:rPr lang="zh-TW" altLang="en-US" dirty="0" smtClean="0">
                <a:latin typeface="Arial" charset="0"/>
              </a:rPr>
              <a:t>中定義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STEER-BY ASSOCIATIONS </a:t>
            </a:r>
            <a:r>
              <a:rPr lang="zh-TW" altLang="en-US" dirty="0" smtClean="0">
                <a:latin typeface="Arial" charset="0"/>
              </a:rPr>
              <a:t>被創建用來提供</a:t>
            </a:r>
            <a:r>
              <a:rPr lang="en-US" altLang="zh-TW" dirty="0" smtClean="0">
                <a:latin typeface="Arial" charset="0"/>
              </a:rPr>
              <a:t>Offset</a:t>
            </a:r>
            <a:r>
              <a:rPr lang="zh-TW" altLang="en-US" dirty="0" smtClean="0">
                <a:latin typeface="Arial" charset="0"/>
              </a:rPr>
              <a:t>的引導及其相關的引導對象</a:t>
            </a:r>
            <a:endParaRPr lang="en-US" altLang="zh-TW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Displays </a:t>
            </a:r>
            <a:r>
              <a:rPr lang="zh-TW" altLang="en-US" dirty="0" smtClean="0">
                <a:latin typeface="Arial" charset="0"/>
              </a:rPr>
              <a:t>根據操作者喜愛進行設定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REAL TIME REPORT(s) </a:t>
            </a:r>
            <a:r>
              <a:rPr lang="zh-TW" altLang="en-US" dirty="0" smtClean="0">
                <a:latin typeface="Arial" charset="0"/>
              </a:rPr>
              <a:t>使用者自行設定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9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011" y="770883"/>
            <a:ext cx="4143494" cy="329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2855" y="2991027"/>
            <a:ext cx="4208183" cy="33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94948" y="1179318"/>
            <a:ext cx="230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“</a:t>
            </a:r>
            <a:r>
              <a:rPr lang="zh-TW" altLang="en-US" sz="2400" b="1" dirty="0" smtClean="0">
                <a:solidFill>
                  <a:srgbClr val="FFC000"/>
                </a:solidFill>
              </a:rPr>
              <a:t>公開的</a:t>
            </a:r>
            <a:r>
              <a:rPr lang="en-US" sz="2400" b="1" dirty="0" smtClean="0">
                <a:solidFill>
                  <a:srgbClr val="FFC000"/>
                </a:solidFill>
              </a:rPr>
              <a:t>” 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C000"/>
                </a:solidFill>
              </a:rPr>
              <a:t>座標系統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027" y="2862840"/>
            <a:ext cx="230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LOCAL SITE CALIBRATION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6460621" y="2384277"/>
            <a:ext cx="512747" cy="529839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 Arrow 2"/>
          <p:cNvSpPr/>
          <p:nvPr/>
        </p:nvSpPr>
        <p:spPr>
          <a:xfrm>
            <a:off x="1486968" y="2375731"/>
            <a:ext cx="427290" cy="487110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4717278" y="1529697"/>
            <a:ext cx="666572" cy="529839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0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HCC-20516-P HYDROpro Guidance and Tracking for Marine Construction">
  <a:themeElements>
    <a:clrScheme name="Const - Heavy and Highway 14">
      <a:dk1>
        <a:srgbClr val="00478E"/>
      </a:dk1>
      <a:lt1>
        <a:srgbClr val="FFFFFF"/>
      </a:lt1>
      <a:dk2>
        <a:srgbClr val="00478E"/>
      </a:dk2>
      <a:lt2>
        <a:srgbClr val="002C58"/>
      </a:lt2>
      <a:accent1>
        <a:srgbClr val="F5C205"/>
      </a:accent1>
      <a:accent2>
        <a:srgbClr val="BF311A"/>
      </a:accent2>
      <a:accent3>
        <a:srgbClr val="FFFFFF"/>
      </a:accent3>
      <a:accent4>
        <a:srgbClr val="003B78"/>
      </a:accent4>
      <a:accent5>
        <a:srgbClr val="F9DDAA"/>
      </a:accent5>
      <a:accent6>
        <a:srgbClr val="AD2B16"/>
      </a:accent6>
      <a:hlink>
        <a:srgbClr val="3366CC"/>
      </a:hlink>
      <a:folHlink>
        <a:srgbClr val="CC6600"/>
      </a:folHlink>
    </a:clrScheme>
    <a:fontScheme name="Const - Heavy and Highwa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st - Heavy and Highw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 - Heavy and Highw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 - Heavy and Highw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 - Heavy and Highw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 - Heavy and Highw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 - Heavy and Highw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st - Heavy and Highway 13">
        <a:dk1>
          <a:srgbClr val="000000"/>
        </a:dk1>
        <a:lt1>
          <a:srgbClr val="00478E"/>
        </a:lt1>
        <a:dk2>
          <a:srgbClr val="FFFFFF"/>
        </a:dk2>
        <a:lt2>
          <a:srgbClr val="002C58"/>
        </a:lt2>
        <a:accent1>
          <a:srgbClr val="F5C205"/>
        </a:accent1>
        <a:accent2>
          <a:srgbClr val="BF311A"/>
        </a:accent2>
        <a:accent3>
          <a:srgbClr val="AAB1C6"/>
        </a:accent3>
        <a:accent4>
          <a:srgbClr val="000000"/>
        </a:accent4>
        <a:accent5>
          <a:srgbClr val="F9DDAA"/>
        </a:accent5>
        <a:accent6>
          <a:srgbClr val="AD2B16"/>
        </a:accent6>
        <a:hlink>
          <a:srgbClr val="3366CC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st - Heavy and Highway 14">
        <a:dk1>
          <a:srgbClr val="00478E"/>
        </a:dk1>
        <a:lt1>
          <a:srgbClr val="FFFFFF"/>
        </a:lt1>
        <a:dk2>
          <a:srgbClr val="00478E"/>
        </a:dk2>
        <a:lt2>
          <a:srgbClr val="002C58"/>
        </a:lt2>
        <a:accent1>
          <a:srgbClr val="F5C205"/>
        </a:accent1>
        <a:accent2>
          <a:srgbClr val="BF311A"/>
        </a:accent2>
        <a:accent3>
          <a:srgbClr val="FFFFFF"/>
        </a:accent3>
        <a:accent4>
          <a:srgbClr val="003B78"/>
        </a:accent4>
        <a:accent5>
          <a:srgbClr val="F9DDAA"/>
        </a:accent5>
        <a:accent6>
          <a:srgbClr val="AD2B16"/>
        </a:accent6>
        <a:hlink>
          <a:srgbClr val="3366CC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4">
      <a:dk1>
        <a:srgbClr val="00478E"/>
      </a:dk1>
      <a:lt1>
        <a:srgbClr val="FFFFFF"/>
      </a:lt1>
      <a:dk2>
        <a:srgbClr val="00478E"/>
      </a:dk2>
      <a:lt2>
        <a:srgbClr val="002C58"/>
      </a:lt2>
      <a:accent1>
        <a:srgbClr val="F5C205"/>
      </a:accent1>
      <a:accent2>
        <a:srgbClr val="BF311A"/>
      </a:accent2>
      <a:accent3>
        <a:srgbClr val="FFFFFF"/>
      </a:accent3>
      <a:accent4>
        <a:srgbClr val="003B78"/>
      </a:accent4>
      <a:accent5>
        <a:srgbClr val="F9DDAA"/>
      </a:accent5>
      <a:accent6>
        <a:srgbClr val="AD2B16"/>
      </a:accent6>
      <a:hlink>
        <a:srgbClr val="3366CC"/>
      </a:hlink>
      <a:folHlink>
        <a:srgbClr val="CC66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00478E"/>
        </a:lt1>
        <a:dk2>
          <a:srgbClr val="FFFFFF"/>
        </a:dk2>
        <a:lt2>
          <a:srgbClr val="002C58"/>
        </a:lt2>
        <a:accent1>
          <a:srgbClr val="F5C205"/>
        </a:accent1>
        <a:accent2>
          <a:srgbClr val="BF311A"/>
        </a:accent2>
        <a:accent3>
          <a:srgbClr val="AAB1C6"/>
        </a:accent3>
        <a:accent4>
          <a:srgbClr val="000000"/>
        </a:accent4>
        <a:accent5>
          <a:srgbClr val="F9DDAA"/>
        </a:accent5>
        <a:accent6>
          <a:srgbClr val="AD2B16"/>
        </a:accent6>
        <a:hlink>
          <a:srgbClr val="3366CC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478E"/>
        </a:dk1>
        <a:lt1>
          <a:srgbClr val="FFFFFF"/>
        </a:lt1>
        <a:dk2>
          <a:srgbClr val="00478E"/>
        </a:dk2>
        <a:lt2>
          <a:srgbClr val="002C58"/>
        </a:lt2>
        <a:accent1>
          <a:srgbClr val="F5C205"/>
        </a:accent1>
        <a:accent2>
          <a:srgbClr val="BF311A"/>
        </a:accent2>
        <a:accent3>
          <a:srgbClr val="FFFFFF"/>
        </a:accent3>
        <a:accent4>
          <a:srgbClr val="003B78"/>
        </a:accent4>
        <a:accent5>
          <a:srgbClr val="F9DDAA"/>
        </a:accent5>
        <a:accent6>
          <a:srgbClr val="AD2B16"/>
        </a:accent6>
        <a:hlink>
          <a:srgbClr val="3366CC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4">
      <a:dk1>
        <a:srgbClr val="00478E"/>
      </a:dk1>
      <a:lt1>
        <a:srgbClr val="FFFFFF"/>
      </a:lt1>
      <a:dk2>
        <a:srgbClr val="00478E"/>
      </a:dk2>
      <a:lt2>
        <a:srgbClr val="002C58"/>
      </a:lt2>
      <a:accent1>
        <a:srgbClr val="F5C205"/>
      </a:accent1>
      <a:accent2>
        <a:srgbClr val="BF311A"/>
      </a:accent2>
      <a:accent3>
        <a:srgbClr val="FFFFFF"/>
      </a:accent3>
      <a:accent4>
        <a:srgbClr val="003B78"/>
      </a:accent4>
      <a:accent5>
        <a:srgbClr val="F9DDAA"/>
      </a:accent5>
      <a:accent6>
        <a:srgbClr val="AD2B16"/>
      </a:accent6>
      <a:hlink>
        <a:srgbClr val="3366CC"/>
      </a:hlink>
      <a:folHlink>
        <a:srgbClr val="CC66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00478E"/>
        </a:lt1>
        <a:dk2>
          <a:srgbClr val="FFFFFF"/>
        </a:dk2>
        <a:lt2>
          <a:srgbClr val="002C58"/>
        </a:lt2>
        <a:accent1>
          <a:srgbClr val="F5C205"/>
        </a:accent1>
        <a:accent2>
          <a:srgbClr val="BF311A"/>
        </a:accent2>
        <a:accent3>
          <a:srgbClr val="AAB1C6"/>
        </a:accent3>
        <a:accent4>
          <a:srgbClr val="000000"/>
        </a:accent4>
        <a:accent5>
          <a:srgbClr val="F9DDAA"/>
        </a:accent5>
        <a:accent6>
          <a:srgbClr val="AD2B16"/>
        </a:accent6>
        <a:hlink>
          <a:srgbClr val="3366CC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478E"/>
        </a:dk1>
        <a:lt1>
          <a:srgbClr val="FFFFFF"/>
        </a:lt1>
        <a:dk2>
          <a:srgbClr val="00478E"/>
        </a:dk2>
        <a:lt2>
          <a:srgbClr val="002C58"/>
        </a:lt2>
        <a:accent1>
          <a:srgbClr val="F5C205"/>
        </a:accent1>
        <a:accent2>
          <a:srgbClr val="BF311A"/>
        </a:accent2>
        <a:accent3>
          <a:srgbClr val="FFFFFF"/>
        </a:accent3>
        <a:accent4>
          <a:srgbClr val="003B78"/>
        </a:accent4>
        <a:accent5>
          <a:srgbClr val="F9DDAA"/>
        </a:accent5>
        <a:accent6>
          <a:srgbClr val="AD2B16"/>
        </a:accent6>
        <a:hlink>
          <a:srgbClr val="3366CC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rimble Dimensions Master Template">
  <a:themeElements>
    <a:clrScheme name="">
      <a:dk1>
        <a:srgbClr val="005596"/>
      </a:dk1>
      <a:lt1>
        <a:srgbClr val="FFFFFF"/>
      </a:lt1>
      <a:dk2>
        <a:srgbClr val="005596"/>
      </a:dk2>
      <a:lt2>
        <a:srgbClr val="003054"/>
      </a:lt2>
      <a:accent1>
        <a:srgbClr val="00A253"/>
      </a:accent1>
      <a:accent2>
        <a:srgbClr val="BF311A"/>
      </a:accent2>
      <a:accent3>
        <a:srgbClr val="FFFFFF"/>
      </a:accent3>
      <a:accent4>
        <a:srgbClr val="00477F"/>
      </a:accent4>
      <a:accent5>
        <a:srgbClr val="AACEB3"/>
      </a:accent5>
      <a:accent6>
        <a:srgbClr val="AD2B16"/>
      </a:accent6>
      <a:hlink>
        <a:srgbClr val="CB7316"/>
      </a:hlink>
      <a:folHlink>
        <a:srgbClr val="FAC70C"/>
      </a:folHlink>
    </a:clrScheme>
    <a:fontScheme name="Trimble Dimensions Master 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Trimble Dimensions 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mble Dimensions Master Template 13">
        <a:dk1>
          <a:srgbClr val="000000"/>
        </a:dk1>
        <a:lt1>
          <a:srgbClr val="FFFFFF"/>
        </a:lt1>
        <a:dk2>
          <a:srgbClr val="000000"/>
        </a:dk2>
        <a:lt2>
          <a:srgbClr val="5E7994"/>
        </a:lt2>
        <a:accent1>
          <a:srgbClr val="67839E"/>
        </a:accent1>
        <a:accent2>
          <a:srgbClr val="E8ECF0"/>
        </a:accent2>
        <a:accent3>
          <a:srgbClr val="FFFFFF"/>
        </a:accent3>
        <a:accent4>
          <a:srgbClr val="000000"/>
        </a:accent4>
        <a:accent5>
          <a:srgbClr val="B8C1CC"/>
        </a:accent5>
        <a:accent6>
          <a:srgbClr val="D2D6D9"/>
        </a:accent6>
        <a:hlink>
          <a:srgbClr val="F0C33B"/>
        </a:hlink>
        <a:folHlink>
          <a:srgbClr val="CB9E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14">
        <a:dk1>
          <a:srgbClr val="000000"/>
        </a:dk1>
        <a:lt1>
          <a:srgbClr val="FFFFFF"/>
        </a:lt1>
        <a:dk2>
          <a:srgbClr val="000000"/>
        </a:dk2>
        <a:lt2>
          <a:srgbClr val="5E7994"/>
        </a:lt2>
        <a:accent1>
          <a:srgbClr val="67839E"/>
        </a:accent1>
        <a:accent2>
          <a:srgbClr val="BF311A"/>
        </a:accent2>
        <a:accent3>
          <a:srgbClr val="FFFFFF"/>
        </a:accent3>
        <a:accent4>
          <a:srgbClr val="000000"/>
        </a:accent4>
        <a:accent5>
          <a:srgbClr val="B8C1CC"/>
        </a:accent5>
        <a:accent6>
          <a:srgbClr val="AD2B16"/>
        </a:accent6>
        <a:hlink>
          <a:srgbClr val="B9C7D4"/>
        </a:hlink>
        <a:folHlink>
          <a:srgbClr val="F0C3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15">
        <a:dk1>
          <a:srgbClr val="000000"/>
        </a:dk1>
        <a:lt1>
          <a:srgbClr val="FFFFFF"/>
        </a:lt1>
        <a:dk2>
          <a:srgbClr val="000000"/>
        </a:dk2>
        <a:lt2>
          <a:srgbClr val="3B4B5B"/>
        </a:lt2>
        <a:accent1>
          <a:srgbClr val="67839E"/>
        </a:accent1>
        <a:accent2>
          <a:srgbClr val="BF311A"/>
        </a:accent2>
        <a:accent3>
          <a:srgbClr val="FFFFFF"/>
        </a:accent3>
        <a:accent4>
          <a:srgbClr val="000000"/>
        </a:accent4>
        <a:accent5>
          <a:srgbClr val="B8C1CC"/>
        </a:accent5>
        <a:accent6>
          <a:srgbClr val="AD2B16"/>
        </a:accent6>
        <a:hlink>
          <a:srgbClr val="FAC70C"/>
        </a:hlink>
        <a:folHlink>
          <a:srgbClr val="B9C7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mble Dimensions Master Template 16">
        <a:dk1>
          <a:srgbClr val="000000"/>
        </a:dk1>
        <a:lt1>
          <a:srgbClr val="FFFFFF"/>
        </a:lt1>
        <a:dk2>
          <a:srgbClr val="000000"/>
        </a:dk2>
        <a:lt2>
          <a:srgbClr val="3B4B5B"/>
        </a:lt2>
        <a:accent1>
          <a:srgbClr val="67839E"/>
        </a:accent1>
        <a:accent2>
          <a:srgbClr val="BF311A"/>
        </a:accent2>
        <a:accent3>
          <a:srgbClr val="FFFFFF"/>
        </a:accent3>
        <a:accent4>
          <a:srgbClr val="000000"/>
        </a:accent4>
        <a:accent5>
          <a:srgbClr val="B8C1CC"/>
        </a:accent5>
        <a:accent6>
          <a:srgbClr val="AD2B16"/>
        </a:accent6>
        <a:hlink>
          <a:srgbClr val="FAC70C"/>
        </a:hlink>
        <a:folHlink>
          <a:srgbClr val="1D569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st - Heavy and Highway 13">
    <a:dk1>
      <a:srgbClr val="000000"/>
    </a:dk1>
    <a:lt1>
      <a:srgbClr val="00478E"/>
    </a:lt1>
    <a:dk2>
      <a:srgbClr val="FFFFFF"/>
    </a:dk2>
    <a:lt2>
      <a:srgbClr val="002C58"/>
    </a:lt2>
    <a:accent1>
      <a:srgbClr val="F5C205"/>
    </a:accent1>
    <a:accent2>
      <a:srgbClr val="BF311A"/>
    </a:accent2>
    <a:accent3>
      <a:srgbClr val="AAB1C6"/>
    </a:accent3>
    <a:accent4>
      <a:srgbClr val="000000"/>
    </a:accent4>
    <a:accent5>
      <a:srgbClr val="F9DDAA"/>
    </a:accent5>
    <a:accent6>
      <a:srgbClr val="AD2B16"/>
    </a:accent6>
    <a:hlink>
      <a:srgbClr val="3366CC"/>
    </a:hlink>
    <a:folHlink>
      <a:srgbClr val="CC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HCC-20516-P HYDROpro Guidance and Tracking for Marine Construction</Template>
  <TotalTime>876</TotalTime>
  <Words>527</Words>
  <Application>Microsoft Office PowerPoint</Application>
  <PresentationFormat>如螢幕大小 (4:3)</PresentationFormat>
  <Paragraphs>157</Paragraphs>
  <Slides>40</Slides>
  <Notes>25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HCC-20516-P HYDROpro Guidance and Tracking for Marine Construction</vt:lpstr>
      <vt:lpstr>1_Default Design</vt:lpstr>
      <vt:lpstr>2_Default Design</vt:lpstr>
      <vt:lpstr>Trimble Dimensions Master Template</vt:lpstr>
      <vt:lpstr>HYDROpro 在海洋工程上的引導與追蹤   HCC-20516  </vt:lpstr>
      <vt:lpstr>簡報大綱</vt:lpstr>
      <vt:lpstr>HYDROpro: 一個軟體 / 多種運用 </vt:lpstr>
      <vt:lpstr>投影片 4</vt:lpstr>
      <vt:lpstr>Trimble® HYDROpro™ 基礎</vt:lpstr>
      <vt:lpstr>投影片 6</vt:lpstr>
      <vt:lpstr>投影片 7</vt:lpstr>
      <vt:lpstr>HYDROpro 基礎 (continued)</vt:lpstr>
      <vt:lpstr>投影片 9</vt:lpstr>
      <vt:lpstr>投影片 10</vt:lpstr>
      <vt:lpstr>投影片 11</vt:lpstr>
      <vt:lpstr>投影片 12</vt:lpstr>
      <vt:lpstr>投影片 13</vt:lpstr>
      <vt:lpstr>讓我們來仔細看看各種機器類型的傳感器</vt:lpstr>
      <vt:lpstr>典型抓斗式系統組成</vt:lpstr>
      <vt:lpstr>典型抓斗式系統組成</vt:lpstr>
      <vt:lpstr>抓斗系統注意事項</vt:lpstr>
      <vt:lpstr>抓斗系統注意事項</vt:lpstr>
      <vt:lpstr>投影片 19</vt:lpstr>
      <vt:lpstr>投影片 20</vt:lpstr>
      <vt:lpstr>投影片 21</vt:lpstr>
      <vt:lpstr>投影片 22</vt:lpstr>
      <vt:lpstr>典型挖掘機系統組成</vt:lpstr>
      <vt:lpstr>典型挖掘機系統組成</vt:lpstr>
      <vt:lpstr>投影片 25</vt:lpstr>
      <vt:lpstr>投影片 26</vt:lpstr>
      <vt:lpstr>“典型” 打樁系統組成</vt:lpstr>
      <vt:lpstr>“典型” 打樁系統組成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HCC-20516-P  HYDROpro Guidance and Tracking for Marine Construction</dc:title>
  <dc:creator>Lou Nash</dc:creator>
  <cp:lastModifiedBy>盈嘉</cp:lastModifiedBy>
  <cp:revision>61</cp:revision>
  <dcterms:created xsi:type="dcterms:W3CDTF">2012-10-12T14:31:55Z</dcterms:created>
  <dcterms:modified xsi:type="dcterms:W3CDTF">2013-07-09T07:44:38Z</dcterms:modified>
</cp:coreProperties>
</file>